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Playfair Display Black" charset="1" panose="00000A00000000000000"/>
      <p:regular r:id="rId27"/>
    </p:embeddedFont>
    <p:embeddedFont>
      <p:font typeface="Roboto" charset="1" panose="02000000000000000000"/>
      <p:regular r:id="rId28"/>
    </p:embeddedFont>
    <p:embeddedFont>
      <p:font typeface="Canva Sans" charset="1" panose="020B0503030501040103"/>
      <p:regular r:id="rId29"/>
    </p:embeddedFont>
    <p:embeddedFont>
      <p:font typeface="Roboto Bold" charset="1" panose="020000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arxiv.org/abs/2304.13036" TargetMode="External" Type="http://schemas.openxmlformats.org/officeDocument/2006/relationships/hyperlink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https://www.cntraveler.com/activities/millers-point/sydney-observatory" TargetMode="External" Type="http://schemas.openxmlformats.org/officeDocument/2006/relationships/hyperlink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https://articles.adsabs.harvard.edu/full/1999A%26A...347...55P" TargetMode="External" Type="http://schemas.openxmlformats.org/officeDocument/2006/relationships/hyperlink"/><Relationship Id="rId9" Target="https://arxiv.org/abs/2201.05080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gif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gif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gif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https://arxiv.org/abs/1610.07695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13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-4059167" y="4327520"/>
            <a:ext cx="13354541" cy="0"/>
          </a:xfrm>
          <a:prstGeom prst="line">
            <a:avLst/>
          </a:prstGeom>
          <a:ln cap="flat" w="38100">
            <a:solidFill>
              <a:srgbClr val="4DA1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-5400000">
            <a:off x="-3091580" y="4175120"/>
            <a:ext cx="13354541" cy="0"/>
          </a:xfrm>
          <a:prstGeom prst="line">
            <a:avLst/>
          </a:prstGeom>
          <a:ln cap="flat" w="38100">
            <a:solidFill>
              <a:srgbClr val="FF9F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-5400000">
            <a:off x="-2016971" y="4327520"/>
            <a:ext cx="13354541" cy="0"/>
          </a:xfrm>
          <a:prstGeom prst="line">
            <a:avLst/>
          </a:prstGeom>
          <a:ln cap="flat" w="38100">
            <a:solidFill>
              <a:srgbClr val="6874E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F3F6F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592374" y="1903687"/>
            <a:ext cx="11639905" cy="724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12"/>
              </a:lnSpc>
            </a:pPr>
            <a:r>
              <a:rPr lang="en-US" sz="9510" spc="-19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Active galactic nuclei, gravitational redshifts, and</a:t>
            </a:r>
          </a:p>
          <a:p>
            <a:pPr algn="l">
              <a:lnSpc>
                <a:spcPts val="11412"/>
              </a:lnSpc>
            </a:pPr>
            <a:r>
              <a:rPr lang="en-US" sz="9510" spc="-19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cosmological tensions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567166" y="4346570"/>
            <a:ext cx="6536429" cy="8044836"/>
            <a:chOff x="0" y="0"/>
            <a:chExt cx="8715239" cy="10726447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8715239" cy="10726447"/>
              <a:chOff x="0" y="0"/>
              <a:chExt cx="6604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6874E8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509155" y="626652"/>
              <a:ext cx="7696928" cy="9473143"/>
              <a:chOff x="0" y="0"/>
              <a:chExt cx="6604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9F1C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1011797" y="1245289"/>
              <a:ext cx="6691644" cy="8235869"/>
              <a:chOff x="0" y="0"/>
              <a:chExt cx="660400" cy="812800"/>
            </a:xfrm>
          </p:grpSpPr>
          <p:sp>
            <p:nvSpPr>
              <p:cNvPr name="Freeform 17" id="17">
                <a:hlinkClick r:id="rId2" tooltip="https://arxiv.org/abs/2304.13036"/>
              </p:cNvPr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4DA1A9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  <a:r>
                  <a:rPr lang="en-US" sz="2399" u="sng">
                    <a:solidFill>
                      <a:srgbClr val="0B1320"/>
                    </a:solidFill>
                    <a:latin typeface="Roboto"/>
                    <a:ea typeface="Roboto"/>
                    <a:cs typeface="Roboto"/>
                    <a:sym typeface="Roboto"/>
                  </a:rPr>
                  <a:t>https://arxiv.org/abs/2304.13036</a:t>
                </a:r>
              </a:p>
            </p:txBody>
          </p:sp>
        </p:grpSp>
      </p:grpSp>
      <p:sp>
        <p:nvSpPr>
          <p:cNvPr name="AutoShape 19" id="19"/>
          <p:cNvSpPr/>
          <p:nvPr/>
        </p:nvSpPr>
        <p:spPr>
          <a:xfrm rot="0">
            <a:off x="1592374" y="1883323"/>
            <a:ext cx="13354541" cy="0"/>
          </a:xfrm>
          <a:prstGeom prst="line">
            <a:avLst/>
          </a:prstGeom>
          <a:ln cap="flat" w="38100">
            <a:solidFill>
              <a:srgbClr val="0B132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15327984" y="1678999"/>
            <a:ext cx="408647" cy="408647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A1A9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5891658" y="1678999"/>
            <a:ext cx="408647" cy="408647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F1C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6452706" y="1678999"/>
            <a:ext cx="408647" cy="408647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874E8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87663" y="750547"/>
            <a:ext cx="8115300" cy="8785906"/>
            <a:chOff x="0" y="0"/>
            <a:chExt cx="2137363" cy="23139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37363" cy="2313984"/>
            </a:xfrm>
            <a:custGeom>
              <a:avLst/>
              <a:gdLst/>
              <a:ahLst/>
              <a:cxnLst/>
              <a:rect r="r" b="b" t="t" l="l"/>
              <a:pathLst>
                <a:path h="2313984" w="2137363">
                  <a:moveTo>
                    <a:pt x="45792" y="0"/>
                  </a:moveTo>
                  <a:lnTo>
                    <a:pt x="2091571" y="0"/>
                  </a:lnTo>
                  <a:cubicBezTo>
                    <a:pt x="2103716" y="0"/>
                    <a:pt x="2115363" y="4824"/>
                    <a:pt x="2123951" y="13412"/>
                  </a:cubicBezTo>
                  <a:cubicBezTo>
                    <a:pt x="2132538" y="22000"/>
                    <a:pt x="2137363" y="33647"/>
                    <a:pt x="2137363" y="45792"/>
                  </a:cubicBezTo>
                  <a:lnTo>
                    <a:pt x="2137363" y="2268192"/>
                  </a:lnTo>
                  <a:cubicBezTo>
                    <a:pt x="2137363" y="2280337"/>
                    <a:pt x="2132538" y="2291984"/>
                    <a:pt x="2123951" y="2300572"/>
                  </a:cubicBezTo>
                  <a:cubicBezTo>
                    <a:pt x="2115363" y="2309159"/>
                    <a:pt x="2103716" y="2313984"/>
                    <a:pt x="2091571" y="2313984"/>
                  </a:cubicBezTo>
                  <a:lnTo>
                    <a:pt x="45792" y="2313984"/>
                  </a:lnTo>
                  <a:cubicBezTo>
                    <a:pt x="33647" y="2313984"/>
                    <a:pt x="22000" y="2309159"/>
                    <a:pt x="13412" y="2300572"/>
                  </a:cubicBezTo>
                  <a:cubicBezTo>
                    <a:pt x="4824" y="2291984"/>
                    <a:pt x="0" y="2280337"/>
                    <a:pt x="0" y="2268192"/>
                  </a:cubicBezTo>
                  <a:lnTo>
                    <a:pt x="0" y="45792"/>
                  </a:lnTo>
                  <a:cubicBezTo>
                    <a:pt x="0" y="33647"/>
                    <a:pt x="4824" y="22000"/>
                    <a:pt x="13412" y="13412"/>
                  </a:cubicBezTo>
                  <a:cubicBezTo>
                    <a:pt x="22000" y="4824"/>
                    <a:pt x="33647" y="0"/>
                    <a:pt x="45792" y="0"/>
                  </a:cubicBezTo>
                  <a:close/>
                </a:path>
              </a:pathLst>
            </a:custGeom>
            <a:solidFill>
              <a:srgbClr val="0B13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37363" cy="2352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B132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\\\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378629" y="1366458"/>
            <a:ext cx="408647" cy="40864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874E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942303" y="1366458"/>
            <a:ext cx="408647" cy="40864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874E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503351" y="1366458"/>
            <a:ext cx="408647" cy="40864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874E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377315" y="8752048"/>
            <a:ext cx="408647" cy="40864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F1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940990" y="8752048"/>
            <a:ext cx="408647" cy="40864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F1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502037" y="8752048"/>
            <a:ext cx="408647" cy="408647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F1C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5489027" y="2832157"/>
            <a:ext cx="7315200" cy="1782249"/>
          </a:xfrm>
          <a:custGeom>
            <a:avLst/>
            <a:gdLst/>
            <a:ahLst/>
            <a:cxnLst/>
            <a:rect r="r" b="b" t="t" l="l"/>
            <a:pathLst>
              <a:path h="1782249" w="7315200">
                <a:moveTo>
                  <a:pt x="0" y="0"/>
                </a:moveTo>
                <a:lnTo>
                  <a:pt x="7315200" y="0"/>
                </a:lnTo>
                <a:lnTo>
                  <a:pt x="7315200" y="1782249"/>
                </a:lnTo>
                <a:lnTo>
                  <a:pt x="0" y="17822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6031322" y="1868686"/>
            <a:ext cx="6225357" cy="628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9"/>
              </a:lnSpc>
            </a:pPr>
            <a:r>
              <a:rPr lang="en-US" b="true" sz="3499" u="sng">
                <a:solidFill>
                  <a:srgbClr val="F3F6FA"/>
                </a:solidFill>
                <a:latin typeface="Roboto Bold"/>
                <a:ea typeface="Roboto Bold"/>
                <a:cs typeface="Roboto Bold"/>
                <a:sym typeface="Roboto Bold"/>
              </a:rPr>
              <a:t>Gravitational Redshift: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6150" y="5697455"/>
            <a:ext cx="8189357" cy="4135526"/>
            <a:chOff x="0" y="0"/>
            <a:chExt cx="2339909" cy="11816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39909" cy="1181626"/>
            </a:xfrm>
            <a:custGeom>
              <a:avLst/>
              <a:gdLst/>
              <a:ahLst/>
              <a:cxnLst/>
              <a:rect r="r" b="b" t="t" l="l"/>
              <a:pathLst>
                <a:path h="1181626" w="2339909">
                  <a:moveTo>
                    <a:pt x="45377" y="0"/>
                  </a:moveTo>
                  <a:lnTo>
                    <a:pt x="2294532" y="0"/>
                  </a:lnTo>
                  <a:cubicBezTo>
                    <a:pt x="2306567" y="0"/>
                    <a:pt x="2318109" y="4781"/>
                    <a:pt x="2326618" y="13291"/>
                  </a:cubicBezTo>
                  <a:cubicBezTo>
                    <a:pt x="2335128" y="21801"/>
                    <a:pt x="2339909" y="33343"/>
                    <a:pt x="2339909" y="45377"/>
                  </a:cubicBezTo>
                  <a:lnTo>
                    <a:pt x="2339909" y="1136248"/>
                  </a:lnTo>
                  <a:cubicBezTo>
                    <a:pt x="2339909" y="1148283"/>
                    <a:pt x="2335128" y="1159825"/>
                    <a:pt x="2326618" y="1168335"/>
                  </a:cubicBezTo>
                  <a:cubicBezTo>
                    <a:pt x="2318109" y="1176845"/>
                    <a:pt x="2306567" y="1181626"/>
                    <a:pt x="2294532" y="1181626"/>
                  </a:cubicBezTo>
                  <a:lnTo>
                    <a:pt x="45377" y="1181626"/>
                  </a:lnTo>
                  <a:cubicBezTo>
                    <a:pt x="33343" y="1181626"/>
                    <a:pt x="21801" y="1176845"/>
                    <a:pt x="13291" y="1168335"/>
                  </a:cubicBezTo>
                  <a:cubicBezTo>
                    <a:pt x="4781" y="1159825"/>
                    <a:pt x="0" y="1148283"/>
                    <a:pt x="0" y="1136248"/>
                  </a:cubicBezTo>
                  <a:lnTo>
                    <a:pt x="0" y="45377"/>
                  </a:lnTo>
                  <a:cubicBezTo>
                    <a:pt x="0" y="33343"/>
                    <a:pt x="4781" y="21801"/>
                    <a:pt x="13291" y="13291"/>
                  </a:cubicBezTo>
                  <a:cubicBezTo>
                    <a:pt x="21801" y="4781"/>
                    <a:pt x="33343" y="0"/>
                    <a:pt x="45377" y="0"/>
                  </a:cubicBezTo>
                  <a:close/>
                </a:path>
              </a:pathLst>
            </a:custGeom>
            <a:solidFill>
              <a:srgbClr val="0B13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39909" cy="12197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B132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\\\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574118" y="5509114"/>
            <a:ext cx="1413420" cy="376681"/>
            <a:chOff x="0" y="0"/>
            <a:chExt cx="1884560" cy="502241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502241" cy="50224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74E8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692774" y="0"/>
              <a:ext cx="502241" cy="50224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74E8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382319" y="0"/>
              <a:ext cx="502241" cy="502241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74E8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3574118" y="9644640"/>
            <a:ext cx="1413420" cy="376681"/>
            <a:chOff x="0" y="0"/>
            <a:chExt cx="1884560" cy="502241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502241" cy="502241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9F1C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692774" y="0"/>
              <a:ext cx="502241" cy="502241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9F1C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1382319" y="0"/>
              <a:ext cx="502241" cy="502241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9F1C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  <p:sp>
        <p:nvSpPr>
          <p:cNvPr name="Freeform 25" id="25"/>
          <p:cNvSpPr/>
          <p:nvPr/>
        </p:nvSpPr>
        <p:spPr>
          <a:xfrm flipH="false" flipV="false" rot="0">
            <a:off x="591986" y="219962"/>
            <a:ext cx="7377685" cy="4923538"/>
          </a:xfrm>
          <a:custGeom>
            <a:avLst/>
            <a:gdLst/>
            <a:ahLst/>
            <a:cxnLst/>
            <a:rect r="r" b="b" t="t" l="l"/>
            <a:pathLst>
              <a:path h="4923538" w="7377685">
                <a:moveTo>
                  <a:pt x="0" y="0"/>
                </a:moveTo>
                <a:lnTo>
                  <a:pt x="7377685" y="0"/>
                </a:lnTo>
                <a:lnTo>
                  <a:pt x="7377685" y="4923538"/>
                </a:lnTo>
                <a:lnTo>
                  <a:pt x="0" y="49235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654723" y="219962"/>
            <a:ext cx="6708439" cy="5025048"/>
          </a:xfrm>
          <a:custGeom>
            <a:avLst/>
            <a:gdLst/>
            <a:ahLst/>
            <a:cxnLst/>
            <a:rect r="r" b="b" t="t" l="l"/>
            <a:pathLst>
              <a:path h="5025048" w="6708439">
                <a:moveTo>
                  <a:pt x="0" y="0"/>
                </a:moveTo>
                <a:lnTo>
                  <a:pt x="6708439" y="0"/>
                </a:lnTo>
                <a:lnTo>
                  <a:pt x="6708439" y="5025048"/>
                </a:lnTo>
                <a:lnTo>
                  <a:pt x="0" y="50250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9914264" y="5697455"/>
            <a:ext cx="8189357" cy="4135526"/>
            <a:chOff x="0" y="0"/>
            <a:chExt cx="2339909" cy="118162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339909" cy="1181626"/>
            </a:xfrm>
            <a:custGeom>
              <a:avLst/>
              <a:gdLst/>
              <a:ahLst/>
              <a:cxnLst/>
              <a:rect r="r" b="b" t="t" l="l"/>
              <a:pathLst>
                <a:path h="1181626" w="2339909">
                  <a:moveTo>
                    <a:pt x="45377" y="0"/>
                  </a:moveTo>
                  <a:lnTo>
                    <a:pt x="2294532" y="0"/>
                  </a:lnTo>
                  <a:cubicBezTo>
                    <a:pt x="2306567" y="0"/>
                    <a:pt x="2318109" y="4781"/>
                    <a:pt x="2326618" y="13291"/>
                  </a:cubicBezTo>
                  <a:cubicBezTo>
                    <a:pt x="2335128" y="21801"/>
                    <a:pt x="2339909" y="33343"/>
                    <a:pt x="2339909" y="45377"/>
                  </a:cubicBezTo>
                  <a:lnTo>
                    <a:pt x="2339909" y="1136248"/>
                  </a:lnTo>
                  <a:cubicBezTo>
                    <a:pt x="2339909" y="1148283"/>
                    <a:pt x="2335128" y="1159825"/>
                    <a:pt x="2326618" y="1168335"/>
                  </a:cubicBezTo>
                  <a:cubicBezTo>
                    <a:pt x="2318109" y="1176845"/>
                    <a:pt x="2306567" y="1181626"/>
                    <a:pt x="2294532" y="1181626"/>
                  </a:cubicBezTo>
                  <a:lnTo>
                    <a:pt x="45377" y="1181626"/>
                  </a:lnTo>
                  <a:cubicBezTo>
                    <a:pt x="33343" y="1181626"/>
                    <a:pt x="21801" y="1176845"/>
                    <a:pt x="13291" y="1168335"/>
                  </a:cubicBezTo>
                  <a:cubicBezTo>
                    <a:pt x="4781" y="1159825"/>
                    <a:pt x="0" y="1148283"/>
                    <a:pt x="0" y="1136248"/>
                  </a:cubicBezTo>
                  <a:lnTo>
                    <a:pt x="0" y="45377"/>
                  </a:lnTo>
                  <a:cubicBezTo>
                    <a:pt x="0" y="33343"/>
                    <a:pt x="4781" y="21801"/>
                    <a:pt x="13291" y="13291"/>
                  </a:cubicBezTo>
                  <a:cubicBezTo>
                    <a:pt x="21801" y="4781"/>
                    <a:pt x="33343" y="0"/>
                    <a:pt x="45377" y="0"/>
                  </a:cubicBezTo>
                  <a:close/>
                </a:path>
              </a:pathLst>
            </a:custGeom>
            <a:solidFill>
              <a:srgbClr val="0B132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2339909" cy="12197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B132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\\\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3302232" y="5509114"/>
            <a:ext cx="1413420" cy="376681"/>
            <a:chOff x="0" y="0"/>
            <a:chExt cx="1884560" cy="502241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0"/>
              <a:ext cx="502241" cy="502241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74E8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692774" y="0"/>
              <a:ext cx="502241" cy="502241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74E8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1382319" y="0"/>
              <a:ext cx="502241" cy="502241"/>
              <a:chOff x="0" y="0"/>
              <a:chExt cx="812800" cy="8128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74E8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  <p:grpSp>
        <p:nvGrpSpPr>
          <p:cNvPr name="Group 40" id="40"/>
          <p:cNvGrpSpPr/>
          <p:nvPr/>
        </p:nvGrpSpPr>
        <p:grpSpPr>
          <a:xfrm rot="0">
            <a:off x="13302232" y="9644640"/>
            <a:ext cx="1413420" cy="376681"/>
            <a:chOff x="0" y="0"/>
            <a:chExt cx="1884560" cy="502241"/>
          </a:xfrm>
        </p:grpSpPr>
        <p:grpSp>
          <p:nvGrpSpPr>
            <p:cNvPr name="Group 41" id="41"/>
            <p:cNvGrpSpPr/>
            <p:nvPr/>
          </p:nvGrpSpPr>
          <p:grpSpPr>
            <a:xfrm rot="0">
              <a:off x="0" y="0"/>
              <a:ext cx="502241" cy="502241"/>
              <a:chOff x="0" y="0"/>
              <a:chExt cx="812800" cy="81280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9F1C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692774" y="0"/>
              <a:ext cx="502241" cy="502241"/>
              <a:chOff x="0" y="0"/>
              <a:chExt cx="812800" cy="8128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9F1C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1382319" y="0"/>
              <a:ext cx="502241" cy="502241"/>
              <a:chOff x="0" y="0"/>
              <a:chExt cx="812800" cy="8128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9F1C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  <p:sp>
        <p:nvSpPr>
          <p:cNvPr name="Freeform 50" id="50"/>
          <p:cNvSpPr/>
          <p:nvPr/>
        </p:nvSpPr>
        <p:spPr>
          <a:xfrm flipH="false" flipV="false" rot="0">
            <a:off x="654471" y="7007249"/>
            <a:ext cx="7315200" cy="944326"/>
          </a:xfrm>
          <a:custGeom>
            <a:avLst/>
            <a:gdLst/>
            <a:ahLst/>
            <a:cxnLst/>
            <a:rect r="r" b="b" t="t" l="l"/>
            <a:pathLst>
              <a:path h="944326" w="7315200">
                <a:moveTo>
                  <a:pt x="0" y="0"/>
                </a:moveTo>
                <a:lnTo>
                  <a:pt x="7315200" y="0"/>
                </a:lnTo>
                <a:lnTo>
                  <a:pt x="7315200" y="944326"/>
                </a:lnTo>
                <a:lnTo>
                  <a:pt x="0" y="9443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11959591" y="7073267"/>
            <a:ext cx="4098703" cy="812288"/>
          </a:xfrm>
          <a:custGeom>
            <a:avLst/>
            <a:gdLst/>
            <a:ahLst/>
            <a:cxnLst/>
            <a:rect r="r" b="b" t="t" l="l"/>
            <a:pathLst>
              <a:path h="812288" w="4098703">
                <a:moveTo>
                  <a:pt x="0" y="0"/>
                </a:moveTo>
                <a:lnTo>
                  <a:pt x="4098703" y="0"/>
                </a:lnTo>
                <a:lnTo>
                  <a:pt x="4098703" y="812289"/>
                </a:lnTo>
                <a:lnTo>
                  <a:pt x="0" y="8122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17395439" y="8191752"/>
            <a:ext cx="393785" cy="320040"/>
          </a:xfrm>
          <a:custGeom>
            <a:avLst/>
            <a:gdLst/>
            <a:ahLst/>
            <a:cxnLst/>
            <a:rect r="r" b="b" t="t" l="l"/>
            <a:pathLst>
              <a:path h="320040" w="393785">
                <a:moveTo>
                  <a:pt x="0" y="0"/>
                </a:moveTo>
                <a:lnTo>
                  <a:pt x="393786" y="0"/>
                </a:lnTo>
                <a:lnTo>
                  <a:pt x="393786" y="320040"/>
                </a:lnTo>
                <a:lnTo>
                  <a:pt x="0" y="3200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3" id="53"/>
          <p:cNvSpPr txBox="true"/>
          <p:nvPr/>
        </p:nvSpPr>
        <p:spPr>
          <a:xfrm rot="0">
            <a:off x="1217975" y="6133445"/>
            <a:ext cx="6125706" cy="600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9"/>
              </a:lnSpc>
            </a:pPr>
            <a:r>
              <a:rPr lang="en-US" b="true" sz="3226" u="sng">
                <a:solidFill>
                  <a:srgbClr val="F3F6FA"/>
                </a:solidFill>
                <a:latin typeface="Roboto Bold"/>
                <a:ea typeface="Roboto Bold"/>
                <a:cs typeface="Roboto Bold"/>
                <a:sym typeface="Roboto Bold"/>
              </a:rPr>
              <a:t>AGN Black Hole Mass Database: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1139756" y="6133445"/>
            <a:ext cx="5738374" cy="600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9"/>
              </a:lnSpc>
            </a:pPr>
            <a:r>
              <a:rPr lang="en-US" b="true" sz="3226" u="sng">
                <a:solidFill>
                  <a:srgbClr val="F3F6FA"/>
                </a:solidFill>
                <a:latin typeface="Roboto Bold"/>
                <a:ea typeface="Roboto Bold"/>
                <a:cs typeface="Roboto Bold"/>
                <a:sym typeface="Roboto Bold"/>
              </a:rPr>
              <a:t>DR14 of SDSS (quasars):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591986" y="8161508"/>
            <a:ext cx="7335266" cy="38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b="true" sz="2100">
                <a:solidFill>
                  <a:srgbClr val="F3F6FA"/>
                </a:solidFill>
                <a:latin typeface="Roboto Bold"/>
                <a:ea typeface="Roboto Bold"/>
                <a:cs typeface="Roboto Bold"/>
                <a:sym typeface="Roboto Bold"/>
              </a:rPr>
              <a:t>Histogram of 75 Seyfert I galaxies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0344667" y="8095489"/>
            <a:ext cx="7106555" cy="38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b="true" sz="2100">
                <a:solidFill>
                  <a:srgbClr val="F3F6FA"/>
                </a:solidFill>
                <a:latin typeface="Roboto Bold"/>
                <a:ea typeface="Roboto Bold"/>
                <a:cs typeface="Roboto Bold"/>
                <a:sym typeface="Roboto Bold"/>
              </a:rPr>
              <a:t>With full width at half maximum (FWHM) measurements of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3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0B13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233490" y="5979520"/>
            <a:ext cx="6999655" cy="8614961"/>
            <a:chOff x="0" y="0"/>
            <a:chExt cx="9332874" cy="11486614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6874E8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6874E8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6874E8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-10800000">
            <a:off x="13557529" y="-3278780"/>
            <a:ext cx="6999655" cy="8614961"/>
            <a:chOff x="0" y="0"/>
            <a:chExt cx="9332874" cy="11486614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6874E8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6874E8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6874E8"/>
                </a:solidFill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  <p:sp>
        <p:nvSpPr>
          <p:cNvPr name="AutoShape 25" id="25"/>
          <p:cNvSpPr/>
          <p:nvPr/>
        </p:nvSpPr>
        <p:spPr>
          <a:xfrm rot="0">
            <a:off x="4638177" y="2245984"/>
            <a:ext cx="9799801" cy="0"/>
          </a:xfrm>
          <a:prstGeom prst="line">
            <a:avLst/>
          </a:prstGeom>
          <a:ln cap="flat" w="38100">
            <a:solidFill>
              <a:srgbClr val="F3F6F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6" id="26"/>
          <p:cNvGrpSpPr/>
          <p:nvPr/>
        </p:nvGrpSpPr>
        <p:grpSpPr>
          <a:xfrm rot="0">
            <a:off x="15225098" y="2079760"/>
            <a:ext cx="408647" cy="408647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874E8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5788772" y="2079760"/>
            <a:ext cx="408647" cy="408647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874E8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6349819" y="2079760"/>
            <a:ext cx="408647" cy="408647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874E8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530657" y="762000"/>
            <a:ext cx="2585029" cy="2368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99"/>
              </a:lnSpc>
              <a:spcBef>
                <a:spcPct val="0"/>
              </a:spcBef>
            </a:pPr>
            <a:r>
              <a:rPr lang="en-US" sz="13856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03.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766165" y="6339786"/>
            <a:ext cx="12992302" cy="255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080"/>
              </a:lnSpc>
            </a:pPr>
            <a:r>
              <a:rPr lang="en-US" sz="8400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Redshift excess in nuclei emission lines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9717" y="8072740"/>
            <a:ext cx="6138252" cy="1087956"/>
            <a:chOff x="0" y="0"/>
            <a:chExt cx="1616659" cy="2865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16659" cy="286540"/>
            </a:xfrm>
            <a:custGeom>
              <a:avLst/>
              <a:gdLst/>
              <a:ahLst/>
              <a:cxnLst/>
              <a:rect r="r" b="b" t="t" l="l"/>
              <a:pathLst>
                <a:path h="286540" w="1616659">
                  <a:moveTo>
                    <a:pt x="60540" y="0"/>
                  </a:moveTo>
                  <a:lnTo>
                    <a:pt x="1556119" y="0"/>
                  </a:lnTo>
                  <a:cubicBezTo>
                    <a:pt x="1589554" y="0"/>
                    <a:pt x="1616659" y="27105"/>
                    <a:pt x="1616659" y="60540"/>
                  </a:cubicBezTo>
                  <a:lnTo>
                    <a:pt x="1616659" y="225999"/>
                  </a:lnTo>
                  <a:cubicBezTo>
                    <a:pt x="1616659" y="259435"/>
                    <a:pt x="1589554" y="286540"/>
                    <a:pt x="1556119" y="286540"/>
                  </a:cubicBezTo>
                  <a:lnTo>
                    <a:pt x="60540" y="286540"/>
                  </a:lnTo>
                  <a:cubicBezTo>
                    <a:pt x="27105" y="286540"/>
                    <a:pt x="0" y="259435"/>
                    <a:pt x="0" y="225999"/>
                  </a:cubicBezTo>
                  <a:lnTo>
                    <a:pt x="0" y="60540"/>
                  </a:lnTo>
                  <a:cubicBezTo>
                    <a:pt x="0" y="27105"/>
                    <a:pt x="27105" y="0"/>
                    <a:pt x="60540" y="0"/>
                  </a:cubicBezTo>
                  <a:close/>
                </a:path>
              </a:pathLst>
            </a:custGeom>
            <a:solidFill>
              <a:srgbClr val="0B13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16659" cy="324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79717" y="1785070"/>
            <a:ext cx="11941084" cy="6716860"/>
          </a:xfrm>
          <a:custGeom>
            <a:avLst/>
            <a:gdLst/>
            <a:ahLst/>
            <a:cxnLst/>
            <a:rect r="r" b="b" t="t" l="l"/>
            <a:pathLst>
              <a:path h="6716860" w="11941084">
                <a:moveTo>
                  <a:pt x="0" y="0"/>
                </a:moveTo>
                <a:lnTo>
                  <a:pt x="11941084" y="0"/>
                </a:lnTo>
                <a:lnTo>
                  <a:pt x="11941084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144000" y="834208"/>
            <a:ext cx="8115300" cy="8785906"/>
            <a:chOff x="0" y="0"/>
            <a:chExt cx="2137363" cy="231398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37363" cy="2313984"/>
            </a:xfrm>
            <a:custGeom>
              <a:avLst/>
              <a:gdLst/>
              <a:ahLst/>
              <a:cxnLst/>
              <a:rect r="r" b="b" t="t" l="l"/>
              <a:pathLst>
                <a:path h="2313984" w="2137363">
                  <a:moveTo>
                    <a:pt x="45792" y="0"/>
                  </a:moveTo>
                  <a:lnTo>
                    <a:pt x="2091571" y="0"/>
                  </a:lnTo>
                  <a:cubicBezTo>
                    <a:pt x="2103716" y="0"/>
                    <a:pt x="2115363" y="4824"/>
                    <a:pt x="2123951" y="13412"/>
                  </a:cubicBezTo>
                  <a:cubicBezTo>
                    <a:pt x="2132538" y="22000"/>
                    <a:pt x="2137363" y="33647"/>
                    <a:pt x="2137363" y="45792"/>
                  </a:cubicBezTo>
                  <a:lnTo>
                    <a:pt x="2137363" y="2268192"/>
                  </a:lnTo>
                  <a:cubicBezTo>
                    <a:pt x="2137363" y="2280337"/>
                    <a:pt x="2132538" y="2291984"/>
                    <a:pt x="2123951" y="2300572"/>
                  </a:cubicBezTo>
                  <a:cubicBezTo>
                    <a:pt x="2115363" y="2309159"/>
                    <a:pt x="2103716" y="2313984"/>
                    <a:pt x="2091571" y="2313984"/>
                  </a:cubicBezTo>
                  <a:lnTo>
                    <a:pt x="45792" y="2313984"/>
                  </a:lnTo>
                  <a:cubicBezTo>
                    <a:pt x="33647" y="2313984"/>
                    <a:pt x="22000" y="2309159"/>
                    <a:pt x="13412" y="2300572"/>
                  </a:cubicBezTo>
                  <a:cubicBezTo>
                    <a:pt x="4824" y="2291984"/>
                    <a:pt x="0" y="2280337"/>
                    <a:pt x="0" y="2268192"/>
                  </a:cubicBezTo>
                  <a:lnTo>
                    <a:pt x="0" y="45792"/>
                  </a:lnTo>
                  <a:cubicBezTo>
                    <a:pt x="0" y="33647"/>
                    <a:pt x="4824" y="22000"/>
                    <a:pt x="13412" y="13412"/>
                  </a:cubicBezTo>
                  <a:cubicBezTo>
                    <a:pt x="22000" y="4824"/>
                    <a:pt x="33647" y="0"/>
                    <a:pt x="45792" y="0"/>
                  </a:cubicBezTo>
                  <a:close/>
                </a:path>
              </a:pathLst>
            </a:custGeom>
            <a:solidFill>
              <a:srgbClr val="0B132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137363" cy="2352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492615" y="1280385"/>
            <a:ext cx="408647" cy="40864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874E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056290" y="1280385"/>
            <a:ext cx="408647" cy="40864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874E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617337" y="1280385"/>
            <a:ext cx="408647" cy="40864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874E8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377315" y="8752048"/>
            <a:ext cx="408647" cy="40864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F1C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940990" y="8752048"/>
            <a:ext cx="408647" cy="40864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F1C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502037" y="8752048"/>
            <a:ext cx="408647" cy="408647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F1C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9704294" y="2232031"/>
            <a:ext cx="6225357" cy="908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u="sng" b="true">
                <a:solidFill>
                  <a:srgbClr val="F3F6FA"/>
                </a:solidFill>
                <a:latin typeface="Roboto Bold"/>
                <a:ea typeface="Roboto Bold"/>
                <a:cs typeface="Roboto Bold"/>
                <a:sym typeface="Roboto Bold"/>
              </a:rPr>
              <a:t>Sydney Australian Astronomical Observatory Multi-Object Integral Field (SAMI):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706361" y="3354546"/>
            <a:ext cx="6225357" cy="786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50"/>
              </a:lnSpc>
            </a:pPr>
            <a:r>
              <a:rPr lang="en-US" b="true" sz="2100">
                <a:solidFill>
                  <a:srgbClr val="F3F6FA"/>
                </a:solidFill>
                <a:latin typeface="Roboto Bold"/>
                <a:ea typeface="Roboto Bold"/>
                <a:cs typeface="Roboto Bold"/>
                <a:sym typeface="Roboto Bold"/>
              </a:rPr>
              <a:t>Compilation of galaxies from the third data release of SAMI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704294" y="4331811"/>
            <a:ext cx="6225357" cy="45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u="sng" b="true">
                <a:solidFill>
                  <a:srgbClr val="F3F6FA"/>
                </a:solidFill>
                <a:latin typeface="Roboto Bold"/>
                <a:ea typeface="Roboto Bold"/>
                <a:cs typeface="Roboto Bold"/>
                <a:sym typeface="Roboto Bold"/>
              </a:rPr>
              <a:t>Final sample: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706361" y="4992846"/>
            <a:ext cx="6438475" cy="2787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 b="true">
                <a:solidFill>
                  <a:srgbClr val="F3F6FA"/>
                </a:solidFill>
                <a:latin typeface="Roboto Bold"/>
                <a:ea typeface="Roboto Bold"/>
                <a:cs typeface="Roboto Bold"/>
                <a:sym typeface="Roboto Bold"/>
              </a:rPr>
              <a:t>40 galaxies:</a:t>
            </a:r>
          </a:p>
          <a:p>
            <a:pPr algn="l"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b="true" sz="2100">
                <a:solidFill>
                  <a:srgbClr val="F3F6FA"/>
                </a:solidFill>
                <a:latin typeface="Roboto Bold"/>
                <a:ea typeface="Roboto Bold"/>
                <a:cs typeface="Roboto Bold"/>
                <a:sym typeface="Roboto Bold"/>
              </a:rPr>
              <a:t>9 with clear AGN signatures (8 are LINERs, 1 is Seyfert II)</a:t>
            </a:r>
          </a:p>
          <a:p>
            <a:pPr algn="l"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b="true" sz="2100">
                <a:solidFill>
                  <a:srgbClr val="F3F6FA"/>
                </a:solidFill>
                <a:latin typeface="Roboto Bold"/>
                <a:ea typeface="Roboto Bold"/>
                <a:cs typeface="Roboto Bold"/>
                <a:sym typeface="Roboto Bold"/>
              </a:rPr>
              <a:t>9 are starbusts (HII)</a:t>
            </a:r>
          </a:p>
          <a:p>
            <a:pPr algn="l"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b="true" sz="2100">
                <a:solidFill>
                  <a:srgbClr val="F3F6FA"/>
                </a:solidFill>
                <a:latin typeface="Roboto Bold"/>
                <a:ea typeface="Roboto Bold"/>
                <a:cs typeface="Roboto Bold"/>
                <a:sym typeface="Roboto Bold"/>
              </a:rPr>
              <a:t>The rest are composite galaxies (starbust + AGN)</a:t>
            </a:r>
          </a:p>
          <a:p>
            <a:pPr algn="l"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b="true" sz="2100">
                <a:solidFill>
                  <a:srgbClr val="F3F6FA"/>
                </a:solidFill>
                <a:latin typeface="Roboto Bold"/>
                <a:ea typeface="Roboto Bold"/>
                <a:cs typeface="Roboto Bold"/>
                <a:sym typeface="Roboto Bold"/>
              </a:rPr>
              <a:t>Only LINER galaxies are going to be considered for the AGN sample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58661" y="8667079"/>
            <a:ext cx="5780365" cy="250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b="true" sz="1400" u="sng">
                <a:solidFill>
                  <a:srgbClr val="F3F6FA"/>
                </a:solidFill>
                <a:latin typeface="Roboto Bold"/>
                <a:ea typeface="Roboto Bold"/>
                <a:cs typeface="Roboto Bold"/>
                <a:sym typeface="Roboto Bold"/>
                <a:hlinkClick r:id="rId3" tooltip="https://www.cntraveler.com/activities/millers-point/sydney-observatory"/>
              </a:rPr>
              <a:t>https://www.cntraveler.com/activities/millers-point/sydney-observatory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2349446" y="-3255996"/>
            <a:ext cx="6078519" cy="7481254"/>
            <a:chOff x="0" y="0"/>
            <a:chExt cx="8104692" cy="9975005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8104692" cy="9975005"/>
              <a:chOff x="0" y="0"/>
              <a:chExt cx="6604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9F1C"/>
                </a:solidFill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473486" y="582752"/>
              <a:ext cx="7157719" cy="8809501"/>
              <a:chOff x="0" y="0"/>
              <a:chExt cx="6604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9F1C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940916" y="1158050"/>
              <a:ext cx="6222860" cy="7658905"/>
              <a:chOff x="0" y="0"/>
              <a:chExt cx="6604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9F1C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</p:grpSp>
      <p:grpSp>
        <p:nvGrpSpPr>
          <p:cNvPr name="Group 13" id="13"/>
          <p:cNvGrpSpPr/>
          <p:nvPr/>
        </p:nvGrpSpPr>
        <p:grpSpPr>
          <a:xfrm rot="0">
            <a:off x="15248741" y="5672661"/>
            <a:ext cx="6078519" cy="7481254"/>
            <a:chOff x="0" y="0"/>
            <a:chExt cx="8104692" cy="9975005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8104692" cy="9975005"/>
              <a:chOff x="0" y="0"/>
              <a:chExt cx="6604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6874E8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473486" y="582752"/>
              <a:ext cx="7157719" cy="8809501"/>
              <a:chOff x="0" y="0"/>
              <a:chExt cx="6604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6874E8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940916" y="1158050"/>
              <a:ext cx="6222860" cy="7658905"/>
              <a:chOff x="0" y="0"/>
              <a:chExt cx="6604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6874E8"/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2349446" y="-3255996"/>
            <a:ext cx="6078519" cy="7481254"/>
            <a:chOff x="0" y="0"/>
            <a:chExt cx="8104692" cy="9975005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8104692" cy="9975005"/>
              <a:chOff x="0" y="0"/>
              <a:chExt cx="6604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9F1C"/>
                </a:solidFill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473486" y="582752"/>
              <a:ext cx="7157719" cy="8809501"/>
              <a:chOff x="0" y="0"/>
              <a:chExt cx="6604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9F1C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940916" y="1158050"/>
              <a:ext cx="6222860" cy="7658905"/>
              <a:chOff x="0" y="0"/>
              <a:chExt cx="6604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9F1C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</p:grpSp>
      <p:sp>
        <p:nvSpPr>
          <p:cNvPr name="AutoShape 13" id="13"/>
          <p:cNvSpPr/>
          <p:nvPr/>
        </p:nvSpPr>
        <p:spPr>
          <a:xfrm flipV="true">
            <a:off x="2956445" y="2496256"/>
            <a:ext cx="2453624" cy="4188262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 flipV="true">
            <a:off x="4906456" y="2496256"/>
            <a:ext cx="503612" cy="4479223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3941371" y="1406750"/>
            <a:ext cx="2937395" cy="1089506"/>
          </a:xfrm>
          <a:custGeom>
            <a:avLst/>
            <a:gdLst/>
            <a:ahLst/>
            <a:cxnLst/>
            <a:rect r="r" b="b" t="t" l="l"/>
            <a:pathLst>
              <a:path h="1089506" w="2937395">
                <a:moveTo>
                  <a:pt x="0" y="0"/>
                </a:moveTo>
                <a:lnTo>
                  <a:pt x="2937395" y="0"/>
                </a:lnTo>
                <a:lnTo>
                  <a:pt x="2937395" y="1089506"/>
                </a:lnTo>
                <a:lnTo>
                  <a:pt x="0" y="1089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5248741" y="5672661"/>
            <a:ext cx="6078519" cy="7481254"/>
            <a:chOff x="0" y="0"/>
            <a:chExt cx="8104692" cy="9975005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8104692" cy="9975005"/>
              <a:chOff x="0" y="0"/>
              <a:chExt cx="6604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6874E8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473486" y="582752"/>
              <a:ext cx="7157719" cy="8809501"/>
              <a:chOff x="0" y="0"/>
              <a:chExt cx="6604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6874E8"/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940916" y="1158050"/>
              <a:ext cx="6222860" cy="7658905"/>
              <a:chOff x="0" y="0"/>
              <a:chExt cx="6604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6874E8"/>
                </a:solidFill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6846199" y="1028700"/>
            <a:ext cx="2185953" cy="5020013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TextBox 4" id="4"/>
          <p:cNvSpPr txBox="true"/>
          <p:nvPr/>
        </p:nvSpPr>
        <p:spPr>
          <a:xfrm rot="0">
            <a:off x="7702629" y="438785"/>
            <a:ext cx="2882741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Not conclusive</a:t>
            </a:r>
          </a:p>
        </p:txBody>
      </p:sp>
      <p:grpSp>
        <p:nvGrpSpPr>
          <p:cNvPr name="Group 5" id="5"/>
          <p:cNvGrpSpPr/>
          <p:nvPr/>
        </p:nvGrpSpPr>
        <p:grpSpPr>
          <a:xfrm rot="-10800000">
            <a:off x="-2349446" y="-3255996"/>
            <a:ext cx="6078519" cy="7481254"/>
            <a:chOff x="0" y="0"/>
            <a:chExt cx="8104692" cy="9975005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8104692" cy="9975005"/>
              <a:chOff x="0" y="0"/>
              <a:chExt cx="6604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9F1C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473486" y="582752"/>
              <a:ext cx="7157719" cy="8809501"/>
              <a:chOff x="0" y="0"/>
              <a:chExt cx="6604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9F1C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940916" y="1158050"/>
              <a:ext cx="6222860" cy="7658905"/>
              <a:chOff x="0" y="0"/>
              <a:chExt cx="6604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9F1C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</p:grpSp>
      <p:sp>
        <p:nvSpPr>
          <p:cNvPr name="AutoShape 15" id="15"/>
          <p:cNvSpPr/>
          <p:nvPr/>
        </p:nvSpPr>
        <p:spPr>
          <a:xfrm flipV="true">
            <a:off x="2956445" y="2496350"/>
            <a:ext cx="2453624" cy="4188168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 flipV="true">
            <a:off x="4906456" y="2496350"/>
            <a:ext cx="503612" cy="4479129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3941371" y="1406843"/>
            <a:ext cx="2937395" cy="1089506"/>
          </a:xfrm>
          <a:custGeom>
            <a:avLst/>
            <a:gdLst/>
            <a:ahLst/>
            <a:cxnLst/>
            <a:rect r="r" b="b" t="t" l="l"/>
            <a:pathLst>
              <a:path h="1089506" w="2937395">
                <a:moveTo>
                  <a:pt x="0" y="0"/>
                </a:moveTo>
                <a:lnTo>
                  <a:pt x="2937395" y="0"/>
                </a:lnTo>
                <a:lnTo>
                  <a:pt x="2937395" y="1089507"/>
                </a:lnTo>
                <a:lnTo>
                  <a:pt x="0" y="10895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5248741" y="5672661"/>
            <a:ext cx="6078519" cy="7481254"/>
            <a:chOff x="0" y="0"/>
            <a:chExt cx="8104692" cy="9975005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8104692" cy="9975005"/>
              <a:chOff x="0" y="0"/>
              <a:chExt cx="6604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6874E8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473486" y="582752"/>
              <a:ext cx="7157719" cy="8809501"/>
              <a:chOff x="0" y="0"/>
              <a:chExt cx="6604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6874E8"/>
                </a:solidFill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940916" y="1158050"/>
              <a:ext cx="6222860" cy="7658905"/>
              <a:chOff x="0" y="0"/>
              <a:chExt cx="6604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6874E8"/>
                </a:solidFill>
                <a:prstDash val="solid"/>
                <a:miter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2956445" y="2489821"/>
            <a:ext cx="2441489" cy="4194697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4" id="4"/>
          <p:cNvSpPr/>
          <p:nvPr/>
        </p:nvSpPr>
        <p:spPr>
          <a:xfrm flipV="true">
            <a:off x="4906456" y="2489821"/>
            <a:ext cx="491477" cy="4485658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5" id="5"/>
          <p:cNvSpPr/>
          <p:nvPr/>
        </p:nvSpPr>
        <p:spPr>
          <a:xfrm flipV="true">
            <a:off x="6846199" y="1028700"/>
            <a:ext cx="2185953" cy="5020013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6" id="6"/>
          <p:cNvSpPr/>
          <p:nvPr/>
        </p:nvSpPr>
        <p:spPr>
          <a:xfrm>
            <a:off x="9144000" y="5143500"/>
            <a:ext cx="1223490" cy="3525878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929236" y="1400314"/>
            <a:ext cx="2937395" cy="1089506"/>
          </a:xfrm>
          <a:custGeom>
            <a:avLst/>
            <a:gdLst/>
            <a:ahLst/>
            <a:cxnLst/>
            <a:rect r="r" b="b" t="t" l="l"/>
            <a:pathLst>
              <a:path h="1089506" w="2937395">
                <a:moveTo>
                  <a:pt x="0" y="0"/>
                </a:moveTo>
                <a:lnTo>
                  <a:pt x="2937395" y="0"/>
                </a:lnTo>
                <a:lnTo>
                  <a:pt x="2937395" y="1089507"/>
                </a:lnTo>
                <a:lnTo>
                  <a:pt x="0" y="10895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572577" y="207688"/>
            <a:ext cx="6543001" cy="4921413"/>
          </a:xfrm>
          <a:custGeom>
            <a:avLst/>
            <a:gdLst/>
            <a:ahLst/>
            <a:cxnLst/>
            <a:rect r="r" b="b" t="t" l="l"/>
            <a:pathLst>
              <a:path h="4921413" w="6543001">
                <a:moveTo>
                  <a:pt x="0" y="0"/>
                </a:moveTo>
                <a:lnTo>
                  <a:pt x="6543001" y="0"/>
                </a:lnTo>
                <a:lnTo>
                  <a:pt x="6543001" y="4921414"/>
                </a:lnTo>
                <a:lnTo>
                  <a:pt x="0" y="49214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702629" y="438785"/>
            <a:ext cx="2882741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Not conclusive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5248741" y="5672661"/>
            <a:ext cx="6078519" cy="7481254"/>
            <a:chOff x="0" y="0"/>
            <a:chExt cx="8104692" cy="9975005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8104692" cy="9975005"/>
              <a:chOff x="0" y="0"/>
              <a:chExt cx="6604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6874E8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473486" y="582752"/>
              <a:ext cx="7157719" cy="8809501"/>
              <a:chOff x="0" y="0"/>
              <a:chExt cx="6604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6874E8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940916" y="1158050"/>
              <a:ext cx="6222860" cy="7658905"/>
              <a:chOff x="0" y="0"/>
              <a:chExt cx="6604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6874E8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</p:grpSp>
      <p:sp>
        <p:nvSpPr>
          <p:cNvPr name="Freeform 20" id="20"/>
          <p:cNvSpPr/>
          <p:nvPr/>
        </p:nvSpPr>
        <p:spPr>
          <a:xfrm flipH="false" flipV="false" rot="0">
            <a:off x="5740247" y="8669378"/>
            <a:ext cx="9254487" cy="1177844"/>
          </a:xfrm>
          <a:custGeom>
            <a:avLst/>
            <a:gdLst/>
            <a:ahLst/>
            <a:cxnLst/>
            <a:rect r="r" b="b" t="t" l="l"/>
            <a:pathLst>
              <a:path h="1177844" w="9254487">
                <a:moveTo>
                  <a:pt x="0" y="0"/>
                </a:moveTo>
                <a:lnTo>
                  <a:pt x="9254486" y="0"/>
                </a:lnTo>
                <a:lnTo>
                  <a:pt x="9254486" y="1177844"/>
                </a:lnTo>
                <a:lnTo>
                  <a:pt x="0" y="11778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-10800000">
            <a:off x="-2349446" y="-3255996"/>
            <a:ext cx="6078519" cy="7481254"/>
            <a:chOff x="0" y="0"/>
            <a:chExt cx="8104692" cy="9975005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8104692" cy="9975005"/>
              <a:chOff x="0" y="0"/>
              <a:chExt cx="6604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9F1C"/>
                </a:solidFill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473486" y="582752"/>
              <a:ext cx="7157719" cy="8809501"/>
              <a:chOff x="0" y="0"/>
              <a:chExt cx="6604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9F1C"/>
                </a:solidFill>
                <a:prstDash val="solid"/>
                <a:miter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940916" y="1158050"/>
              <a:ext cx="6222860" cy="7658905"/>
              <a:chOff x="0" y="0"/>
              <a:chExt cx="6604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9F1C"/>
                </a:solidFill>
                <a:prstDash val="solid"/>
                <a:miter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F3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0B13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233490" y="5979520"/>
            <a:ext cx="6999655" cy="8614961"/>
            <a:chOff x="0" y="0"/>
            <a:chExt cx="9332874" cy="11486614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6874E8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6874E8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6874E8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-10800000">
            <a:off x="13557529" y="-3278780"/>
            <a:ext cx="6999655" cy="8614961"/>
            <a:chOff x="0" y="0"/>
            <a:chExt cx="9332874" cy="11486614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6874E8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6874E8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6874E8"/>
                </a:solidFill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  <p:sp>
        <p:nvSpPr>
          <p:cNvPr name="AutoShape 25" id="25"/>
          <p:cNvSpPr/>
          <p:nvPr/>
        </p:nvSpPr>
        <p:spPr>
          <a:xfrm rot="0">
            <a:off x="4638177" y="2245984"/>
            <a:ext cx="9799801" cy="0"/>
          </a:xfrm>
          <a:prstGeom prst="line">
            <a:avLst/>
          </a:prstGeom>
          <a:ln cap="flat" w="38100">
            <a:solidFill>
              <a:srgbClr val="F3F6F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6" id="26"/>
          <p:cNvGrpSpPr/>
          <p:nvPr/>
        </p:nvGrpSpPr>
        <p:grpSpPr>
          <a:xfrm rot="0">
            <a:off x="15225098" y="2079760"/>
            <a:ext cx="408647" cy="408647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874E8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5788772" y="2079760"/>
            <a:ext cx="408647" cy="408647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874E8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6349819" y="2079760"/>
            <a:ext cx="408647" cy="408647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874E8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497146" y="762000"/>
            <a:ext cx="2652053" cy="2368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99"/>
              </a:lnSpc>
              <a:spcBef>
                <a:spcPct val="0"/>
              </a:spcBef>
            </a:pPr>
            <a:r>
              <a:rPr lang="en-US" sz="13856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04.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766165" y="7587857"/>
            <a:ext cx="12992302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080"/>
              </a:lnSpc>
            </a:pPr>
            <a:r>
              <a:rPr lang="en-US" sz="8400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Concluding remarks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55239" y="750547"/>
            <a:ext cx="8115300" cy="8785906"/>
            <a:chOff x="0" y="0"/>
            <a:chExt cx="2137363" cy="23139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37363" cy="2313984"/>
            </a:xfrm>
            <a:custGeom>
              <a:avLst/>
              <a:gdLst/>
              <a:ahLst/>
              <a:cxnLst/>
              <a:rect r="r" b="b" t="t" l="l"/>
              <a:pathLst>
                <a:path h="2313984" w="2137363">
                  <a:moveTo>
                    <a:pt x="45792" y="0"/>
                  </a:moveTo>
                  <a:lnTo>
                    <a:pt x="2091571" y="0"/>
                  </a:lnTo>
                  <a:cubicBezTo>
                    <a:pt x="2103716" y="0"/>
                    <a:pt x="2115363" y="4824"/>
                    <a:pt x="2123951" y="13412"/>
                  </a:cubicBezTo>
                  <a:cubicBezTo>
                    <a:pt x="2132538" y="22000"/>
                    <a:pt x="2137363" y="33647"/>
                    <a:pt x="2137363" y="45792"/>
                  </a:cubicBezTo>
                  <a:lnTo>
                    <a:pt x="2137363" y="2268192"/>
                  </a:lnTo>
                  <a:cubicBezTo>
                    <a:pt x="2137363" y="2280337"/>
                    <a:pt x="2132538" y="2291984"/>
                    <a:pt x="2123951" y="2300572"/>
                  </a:cubicBezTo>
                  <a:cubicBezTo>
                    <a:pt x="2115363" y="2309159"/>
                    <a:pt x="2103716" y="2313984"/>
                    <a:pt x="2091571" y="2313984"/>
                  </a:cubicBezTo>
                  <a:lnTo>
                    <a:pt x="45792" y="2313984"/>
                  </a:lnTo>
                  <a:cubicBezTo>
                    <a:pt x="33647" y="2313984"/>
                    <a:pt x="22000" y="2309159"/>
                    <a:pt x="13412" y="2300572"/>
                  </a:cubicBezTo>
                  <a:cubicBezTo>
                    <a:pt x="4824" y="2291984"/>
                    <a:pt x="0" y="2280337"/>
                    <a:pt x="0" y="2268192"/>
                  </a:cubicBezTo>
                  <a:lnTo>
                    <a:pt x="0" y="45792"/>
                  </a:lnTo>
                  <a:cubicBezTo>
                    <a:pt x="0" y="33647"/>
                    <a:pt x="4824" y="22000"/>
                    <a:pt x="13412" y="13412"/>
                  </a:cubicBezTo>
                  <a:cubicBezTo>
                    <a:pt x="22000" y="4824"/>
                    <a:pt x="33647" y="0"/>
                    <a:pt x="45792" y="0"/>
                  </a:cubicBezTo>
                  <a:close/>
                </a:path>
              </a:pathLst>
            </a:custGeom>
            <a:solidFill>
              <a:srgbClr val="0B13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37363" cy="2352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B132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\\\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146204" y="1366458"/>
            <a:ext cx="408647" cy="40864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874E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709879" y="1366458"/>
            <a:ext cx="408647" cy="40864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874E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270926" y="1366458"/>
            <a:ext cx="408647" cy="40864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874E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144891" y="8752048"/>
            <a:ext cx="408647" cy="40864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F1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708565" y="8752048"/>
            <a:ext cx="408647" cy="40864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F1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4269613" y="8752048"/>
            <a:ext cx="408647" cy="408647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F1C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14325" y="750547"/>
            <a:ext cx="8115300" cy="8785906"/>
            <a:chOff x="0" y="0"/>
            <a:chExt cx="2137363" cy="231398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137363" cy="2313984"/>
            </a:xfrm>
            <a:custGeom>
              <a:avLst/>
              <a:gdLst/>
              <a:ahLst/>
              <a:cxnLst/>
              <a:rect r="r" b="b" t="t" l="l"/>
              <a:pathLst>
                <a:path h="2313984" w="2137363">
                  <a:moveTo>
                    <a:pt x="45792" y="0"/>
                  </a:moveTo>
                  <a:lnTo>
                    <a:pt x="2091571" y="0"/>
                  </a:lnTo>
                  <a:cubicBezTo>
                    <a:pt x="2103716" y="0"/>
                    <a:pt x="2115363" y="4824"/>
                    <a:pt x="2123951" y="13412"/>
                  </a:cubicBezTo>
                  <a:cubicBezTo>
                    <a:pt x="2132538" y="22000"/>
                    <a:pt x="2137363" y="33647"/>
                    <a:pt x="2137363" y="45792"/>
                  </a:cubicBezTo>
                  <a:lnTo>
                    <a:pt x="2137363" y="2268192"/>
                  </a:lnTo>
                  <a:cubicBezTo>
                    <a:pt x="2137363" y="2280337"/>
                    <a:pt x="2132538" y="2291984"/>
                    <a:pt x="2123951" y="2300572"/>
                  </a:cubicBezTo>
                  <a:cubicBezTo>
                    <a:pt x="2115363" y="2309159"/>
                    <a:pt x="2103716" y="2313984"/>
                    <a:pt x="2091571" y="2313984"/>
                  </a:cubicBezTo>
                  <a:lnTo>
                    <a:pt x="45792" y="2313984"/>
                  </a:lnTo>
                  <a:cubicBezTo>
                    <a:pt x="33647" y="2313984"/>
                    <a:pt x="22000" y="2309159"/>
                    <a:pt x="13412" y="2300572"/>
                  </a:cubicBezTo>
                  <a:cubicBezTo>
                    <a:pt x="4824" y="2291984"/>
                    <a:pt x="0" y="2280337"/>
                    <a:pt x="0" y="2268192"/>
                  </a:cubicBezTo>
                  <a:lnTo>
                    <a:pt x="0" y="45792"/>
                  </a:lnTo>
                  <a:cubicBezTo>
                    <a:pt x="0" y="33647"/>
                    <a:pt x="4824" y="22000"/>
                    <a:pt x="13412" y="13412"/>
                  </a:cubicBezTo>
                  <a:cubicBezTo>
                    <a:pt x="22000" y="4824"/>
                    <a:pt x="33647" y="0"/>
                    <a:pt x="45792" y="0"/>
                  </a:cubicBezTo>
                  <a:close/>
                </a:path>
              </a:pathLst>
            </a:custGeom>
            <a:solidFill>
              <a:srgbClr val="0B132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2137363" cy="2352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B132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\\\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3605290" y="1366458"/>
            <a:ext cx="408647" cy="408647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874E8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4168965" y="1366458"/>
            <a:ext cx="408647" cy="408647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874E8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4730012" y="1366458"/>
            <a:ext cx="408647" cy="408647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874E8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3603977" y="8752048"/>
            <a:ext cx="408647" cy="408647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F1C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4167651" y="8752048"/>
            <a:ext cx="408647" cy="408647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F1C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4728699" y="8752048"/>
            <a:ext cx="408647" cy="408647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F1C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44" id="44"/>
          <p:cNvSpPr/>
          <p:nvPr/>
        </p:nvSpPr>
        <p:spPr>
          <a:xfrm flipH="false" flipV="false" rot="0">
            <a:off x="715688" y="3307869"/>
            <a:ext cx="7315200" cy="944326"/>
          </a:xfrm>
          <a:custGeom>
            <a:avLst/>
            <a:gdLst/>
            <a:ahLst/>
            <a:cxnLst/>
            <a:rect r="r" b="b" t="t" l="l"/>
            <a:pathLst>
              <a:path h="944326" w="7315200">
                <a:moveTo>
                  <a:pt x="0" y="0"/>
                </a:moveTo>
                <a:lnTo>
                  <a:pt x="7315200" y="0"/>
                </a:lnTo>
                <a:lnTo>
                  <a:pt x="7315200" y="944326"/>
                </a:lnTo>
                <a:lnTo>
                  <a:pt x="0" y="944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715688" y="5062727"/>
            <a:ext cx="4098703" cy="812288"/>
          </a:xfrm>
          <a:custGeom>
            <a:avLst/>
            <a:gdLst/>
            <a:ahLst/>
            <a:cxnLst/>
            <a:rect r="r" b="b" t="t" l="l"/>
            <a:pathLst>
              <a:path h="812288" w="4098703">
                <a:moveTo>
                  <a:pt x="0" y="0"/>
                </a:moveTo>
                <a:lnTo>
                  <a:pt x="4098704" y="0"/>
                </a:lnTo>
                <a:lnTo>
                  <a:pt x="4098704" y="812288"/>
                </a:lnTo>
                <a:lnTo>
                  <a:pt x="0" y="812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0253976" y="2697362"/>
            <a:ext cx="7315200" cy="851223"/>
          </a:xfrm>
          <a:custGeom>
            <a:avLst/>
            <a:gdLst/>
            <a:ahLst/>
            <a:cxnLst/>
            <a:rect r="r" b="b" t="t" l="l"/>
            <a:pathLst>
              <a:path h="851223" w="7315200">
                <a:moveTo>
                  <a:pt x="0" y="0"/>
                </a:moveTo>
                <a:lnTo>
                  <a:pt x="7315200" y="0"/>
                </a:lnTo>
                <a:lnTo>
                  <a:pt x="7315200" y="851223"/>
                </a:lnTo>
                <a:lnTo>
                  <a:pt x="0" y="8512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7" id="47"/>
          <p:cNvSpPr txBox="true"/>
          <p:nvPr/>
        </p:nvSpPr>
        <p:spPr>
          <a:xfrm rot="0">
            <a:off x="10798897" y="1868686"/>
            <a:ext cx="6225357" cy="628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9"/>
              </a:lnSpc>
            </a:pPr>
            <a:r>
              <a:rPr lang="en-US" b="true" sz="3499" u="sng">
                <a:solidFill>
                  <a:srgbClr val="F3F6FA"/>
                </a:solidFill>
                <a:latin typeface="Roboto Bold"/>
                <a:ea typeface="Roboto Bold"/>
                <a:cs typeface="Roboto Bold"/>
                <a:sym typeface="Roboto Bold"/>
              </a:rPr>
              <a:t>Section 3: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257983" y="1868686"/>
            <a:ext cx="6225357" cy="628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9"/>
              </a:lnSpc>
            </a:pPr>
            <a:r>
              <a:rPr lang="en-US" b="true" sz="3499" u="sng">
                <a:solidFill>
                  <a:srgbClr val="F3F6FA"/>
                </a:solidFill>
                <a:latin typeface="Roboto Bold"/>
                <a:ea typeface="Roboto Bold"/>
                <a:cs typeface="Roboto Bold"/>
                <a:sym typeface="Roboto Bold"/>
              </a:rPr>
              <a:t>Section 2: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715688" y="2611637"/>
            <a:ext cx="6125706" cy="496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9"/>
              </a:lnSpc>
            </a:pPr>
            <a:r>
              <a:rPr lang="en-US" sz="2726" u="sng" b="true">
                <a:solidFill>
                  <a:srgbClr val="F3F6FA"/>
                </a:solidFill>
                <a:latin typeface="Roboto Bold"/>
                <a:ea typeface="Roboto Bold"/>
                <a:cs typeface="Roboto Bold"/>
                <a:sym typeface="Roboto Bold"/>
              </a:rPr>
              <a:t>AGN Black Hole Mass Database: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715688" y="4366495"/>
            <a:ext cx="5738374" cy="496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9"/>
              </a:lnSpc>
            </a:pPr>
            <a:r>
              <a:rPr lang="en-US" sz="2726" u="sng" b="true">
                <a:solidFill>
                  <a:srgbClr val="F3F6FA"/>
                </a:solidFill>
                <a:latin typeface="Roboto Bold"/>
                <a:ea typeface="Roboto Bold"/>
                <a:cs typeface="Roboto Bold"/>
                <a:sym typeface="Roboto Bold"/>
              </a:rPr>
              <a:t>DR14 of SDSS (quasars):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0798897" y="3681935"/>
            <a:ext cx="6225357" cy="2787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b="true" sz="2100">
                <a:solidFill>
                  <a:srgbClr val="F3F6FA"/>
                </a:solidFill>
                <a:latin typeface="Roboto Bold"/>
                <a:ea typeface="Roboto Bold"/>
                <a:cs typeface="Roboto Bold"/>
                <a:sym typeface="Roboto Bold"/>
              </a:rPr>
              <a:t>Smaller thant those found in Section 2</a:t>
            </a:r>
          </a:p>
          <a:p>
            <a:pPr algn="l"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b="true" sz="2100">
                <a:solidFill>
                  <a:srgbClr val="F3F6FA"/>
                </a:solidFill>
                <a:latin typeface="Roboto Bold"/>
                <a:ea typeface="Roboto Bold"/>
                <a:cs typeface="Roboto Bold"/>
                <a:sym typeface="Roboto Bold"/>
              </a:rPr>
              <a:t>Possible reason: combination of starbust and AGN galaxies </a:t>
            </a:r>
          </a:p>
          <a:p>
            <a:pPr algn="l"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b="true" sz="2100">
                <a:solidFill>
                  <a:srgbClr val="F3F6FA"/>
                </a:solidFill>
                <a:latin typeface="Roboto Bold"/>
                <a:ea typeface="Roboto Bold"/>
                <a:cs typeface="Roboto Bold"/>
                <a:sym typeface="Roboto Bold"/>
              </a:rPr>
              <a:t>Star formation can mask AGN as non-AGN (</a:t>
            </a:r>
            <a:r>
              <a:rPr lang="en-US" b="true" sz="2100" u="sng">
                <a:solidFill>
                  <a:srgbClr val="F3F6FA"/>
                </a:solidFill>
                <a:latin typeface="Roboto Bold"/>
                <a:ea typeface="Roboto Bold"/>
                <a:cs typeface="Roboto Bold"/>
                <a:sym typeface="Roboto Bold"/>
                <a:hlinkClick r:id="rId8" tooltip="https://articles.adsabs.harvard.edu/full/1999A%26A...347...55P"/>
              </a:rPr>
              <a:t>Pastoriza et al. 1999</a:t>
            </a:r>
            <a:r>
              <a:rPr lang="en-US" b="true" sz="2100">
                <a:solidFill>
                  <a:srgbClr val="F3F6FA"/>
                </a:solidFill>
                <a:latin typeface="Roboto Bold"/>
                <a:ea typeface="Roboto Bold"/>
                <a:cs typeface="Roboto Bold"/>
                <a:sym typeface="Roboto Bold"/>
              </a:rPr>
              <a:t>)</a:t>
            </a:r>
          </a:p>
          <a:p>
            <a:pPr algn="l"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b="true" sz="2100">
                <a:solidFill>
                  <a:srgbClr val="F3F6FA"/>
                </a:solidFill>
                <a:latin typeface="Roboto Bold"/>
                <a:ea typeface="Roboto Bold"/>
                <a:cs typeface="Roboto Bold"/>
                <a:sym typeface="Roboto Bold"/>
              </a:rPr>
              <a:t>Central annuli could be contaminated with blueshifted outflows (</a:t>
            </a:r>
            <a:r>
              <a:rPr lang="en-US" b="true" sz="2100" u="sng">
                <a:solidFill>
                  <a:srgbClr val="F3F6FA"/>
                </a:solidFill>
                <a:latin typeface="Roboto Bold"/>
                <a:ea typeface="Roboto Bold"/>
                <a:cs typeface="Roboto Bold"/>
                <a:sym typeface="Roboto Bold"/>
                <a:hlinkClick r:id="rId9" tooltip="https://arxiv.org/abs/2201.05080"/>
              </a:rPr>
              <a:t>Muñoz et al. 2022</a:t>
            </a:r>
            <a:r>
              <a:rPr lang="en-US" b="true" sz="2100">
                <a:solidFill>
                  <a:srgbClr val="F3F6FA"/>
                </a:solidFill>
                <a:latin typeface="Roboto Bold"/>
                <a:ea typeface="Roboto Bold"/>
                <a:cs typeface="Roboto Bold"/>
                <a:sym typeface="Roboto Bold"/>
              </a:rPr>
              <a:t>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3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0B13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233490" y="5979520"/>
            <a:ext cx="6999655" cy="8614961"/>
            <a:chOff x="0" y="0"/>
            <a:chExt cx="9332874" cy="11486614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6874E8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6874E8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6874E8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-10800000">
            <a:off x="13557529" y="-3278780"/>
            <a:ext cx="6999655" cy="8614961"/>
            <a:chOff x="0" y="0"/>
            <a:chExt cx="9332874" cy="11486614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6874E8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6874E8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6874E8"/>
                </a:solidFill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  <p:sp>
        <p:nvSpPr>
          <p:cNvPr name="AutoShape 25" id="25"/>
          <p:cNvSpPr/>
          <p:nvPr/>
        </p:nvSpPr>
        <p:spPr>
          <a:xfrm rot="0">
            <a:off x="4638177" y="2245984"/>
            <a:ext cx="9799801" cy="0"/>
          </a:xfrm>
          <a:prstGeom prst="line">
            <a:avLst/>
          </a:prstGeom>
          <a:ln cap="flat" w="38100">
            <a:solidFill>
              <a:srgbClr val="F3F6F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6" id="26"/>
          <p:cNvGrpSpPr/>
          <p:nvPr/>
        </p:nvGrpSpPr>
        <p:grpSpPr>
          <a:xfrm rot="0">
            <a:off x="15225098" y="2079760"/>
            <a:ext cx="408647" cy="408647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874E8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5788772" y="2079760"/>
            <a:ext cx="408647" cy="408647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874E8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6349819" y="2079760"/>
            <a:ext cx="408647" cy="408647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874E8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636219" y="762000"/>
            <a:ext cx="2373907" cy="2368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99"/>
              </a:lnSpc>
              <a:spcBef>
                <a:spcPct val="0"/>
              </a:spcBef>
            </a:pPr>
            <a:r>
              <a:rPr lang="en-US" sz="13856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01.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0" y="5989045"/>
            <a:ext cx="16758467" cy="3152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480"/>
              </a:lnSpc>
            </a:pPr>
            <a:r>
              <a:rPr lang="en-US" sz="10400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Contextualization and Introduction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F3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87663" y="750547"/>
            <a:ext cx="8115300" cy="8785906"/>
            <a:chOff x="0" y="0"/>
            <a:chExt cx="2137363" cy="23139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37363" cy="2313984"/>
            </a:xfrm>
            <a:custGeom>
              <a:avLst/>
              <a:gdLst/>
              <a:ahLst/>
              <a:cxnLst/>
              <a:rect r="r" b="b" t="t" l="l"/>
              <a:pathLst>
                <a:path h="2313984" w="2137363">
                  <a:moveTo>
                    <a:pt x="45792" y="0"/>
                  </a:moveTo>
                  <a:lnTo>
                    <a:pt x="2091571" y="0"/>
                  </a:lnTo>
                  <a:cubicBezTo>
                    <a:pt x="2103716" y="0"/>
                    <a:pt x="2115363" y="4824"/>
                    <a:pt x="2123951" y="13412"/>
                  </a:cubicBezTo>
                  <a:cubicBezTo>
                    <a:pt x="2132538" y="22000"/>
                    <a:pt x="2137363" y="33647"/>
                    <a:pt x="2137363" y="45792"/>
                  </a:cubicBezTo>
                  <a:lnTo>
                    <a:pt x="2137363" y="2268192"/>
                  </a:lnTo>
                  <a:cubicBezTo>
                    <a:pt x="2137363" y="2280337"/>
                    <a:pt x="2132538" y="2291984"/>
                    <a:pt x="2123951" y="2300572"/>
                  </a:cubicBezTo>
                  <a:cubicBezTo>
                    <a:pt x="2115363" y="2309159"/>
                    <a:pt x="2103716" y="2313984"/>
                    <a:pt x="2091571" y="2313984"/>
                  </a:cubicBezTo>
                  <a:lnTo>
                    <a:pt x="45792" y="2313984"/>
                  </a:lnTo>
                  <a:cubicBezTo>
                    <a:pt x="33647" y="2313984"/>
                    <a:pt x="22000" y="2309159"/>
                    <a:pt x="13412" y="2300572"/>
                  </a:cubicBezTo>
                  <a:cubicBezTo>
                    <a:pt x="4824" y="2291984"/>
                    <a:pt x="0" y="2280337"/>
                    <a:pt x="0" y="2268192"/>
                  </a:cubicBezTo>
                  <a:lnTo>
                    <a:pt x="0" y="45792"/>
                  </a:lnTo>
                  <a:cubicBezTo>
                    <a:pt x="0" y="33647"/>
                    <a:pt x="4824" y="22000"/>
                    <a:pt x="13412" y="13412"/>
                  </a:cubicBezTo>
                  <a:cubicBezTo>
                    <a:pt x="22000" y="4824"/>
                    <a:pt x="33647" y="0"/>
                    <a:pt x="45792" y="0"/>
                  </a:cubicBezTo>
                  <a:close/>
                </a:path>
              </a:pathLst>
            </a:custGeom>
            <a:solidFill>
              <a:srgbClr val="0B13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37363" cy="2352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B132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\\\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378629" y="1366458"/>
            <a:ext cx="408647" cy="40864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874E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942303" y="1366458"/>
            <a:ext cx="408647" cy="40864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874E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503351" y="1366458"/>
            <a:ext cx="408647" cy="40864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874E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377315" y="8752048"/>
            <a:ext cx="408647" cy="40864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F1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940990" y="8752048"/>
            <a:ext cx="408647" cy="40864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F1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502037" y="8752048"/>
            <a:ext cx="408647" cy="408647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F1C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6031322" y="1868686"/>
            <a:ext cx="6225357" cy="628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9"/>
              </a:lnSpc>
            </a:pPr>
            <a:r>
              <a:rPr lang="en-US" b="true" sz="3499" u="sng">
                <a:solidFill>
                  <a:srgbClr val="F3F6FA"/>
                </a:solidFill>
                <a:latin typeface="Roboto Bold"/>
                <a:ea typeface="Roboto Bold"/>
                <a:cs typeface="Roboto Bold"/>
                <a:sym typeface="Roboto Bold"/>
              </a:rPr>
              <a:t>Relevance: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587559" y="2844015"/>
            <a:ext cx="7524156" cy="1439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7981" indent="-273990" lvl="1">
              <a:lnSpc>
                <a:spcPts val="3807"/>
              </a:lnSpc>
              <a:buFont typeface="Arial"/>
              <a:buChar char="•"/>
            </a:pPr>
            <a:r>
              <a:rPr lang="en-US" b="true" sz="2538">
                <a:solidFill>
                  <a:srgbClr val="F3F6FA"/>
                </a:solidFill>
                <a:latin typeface="Roboto Bold"/>
                <a:ea typeface="Roboto Bold"/>
                <a:cs typeface="Roboto Bold"/>
                <a:sym typeface="Roboto Bold"/>
              </a:rPr>
              <a:t>The Pantheon+ code I implemented on UCLCl uses a redshift of 0.001 &lt; z &lt; 2.3</a:t>
            </a:r>
          </a:p>
          <a:p>
            <a:pPr algn="l" marL="547981" indent="-273990" lvl="1">
              <a:lnSpc>
                <a:spcPts val="3807"/>
              </a:lnSpc>
              <a:buFont typeface="Arial"/>
              <a:buChar char="•"/>
            </a:pPr>
            <a:r>
              <a:rPr lang="en-US" b="true" sz="2538">
                <a:solidFill>
                  <a:srgbClr val="F3F6FA"/>
                </a:solidFill>
                <a:latin typeface="Roboto Bold"/>
                <a:ea typeface="Roboto Bold"/>
                <a:cs typeface="Roboto Bold"/>
                <a:sym typeface="Roboto Bold"/>
              </a:rPr>
              <a:t>It could be relevant for z = 0.001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556363" y="7927319"/>
            <a:ext cx="5180529" cy="464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5"/>
              </a:lnSpc>
            </a:pPr>
            <a:r>
              <a:rPr lang="en-US" b="true" sz="2696" u="sng">
                <a:solidFill>
                  <a:srgbClr val="F3F6FA"/>
                </a:solidFill>
                <a:latin typeface="Roboto Bold"/>
                <a:ea typeface="Roboto Bold"/>
                <a:cs typeface="Roboto Bold"/>
                <a:sym typeface="Roboto Bold"/>
              </a:rPr>
              <a:t>https://arxiv.org/abs/2202.04077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543" r="0" b="-3754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729073" y="2599959"/>
            <a:ext cx="10767979" cy="545982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34511" y="0"/>
                  </a:moveTo>
                  <a:lnTo>
                    <a:pt x="4240215" y="0"/>
                  </a:lnTo>
                  <a:cubicBezTo>
                    <a:pt x="4249368" y="0"/>
                    <a:pt x="4258146" y="3636"/>
                    <a:pt x="4264618" y="10108"/>
                  </a:cubicBezTo>
                  <a:cubicBezTo>
                    <a:pt x="4271090" y="16580"/>
                    <a:pt x="4274726" y="25358"/>
                    <a:pt x="4274726" y="34511"/>
                  </a:cubicBezTo>
                  <a:lnTo>
                    <a:pt x="4274726" y="2132956"/>
                  </a:lnTo>
                  <a:cubicBezTo>
                    <a:pt x="4274726" y="2142109"/>
                    <a:pt x="4271090" y="2150887"/>
                    <a:pt x="4264618" y="2157359"/>
                  </a:cubicBezTo>
                  <a:cubicBezTo>
                    <a:pt x="4258146" y="2163831"/>
                    <a:pt x="4249368" y="2167467"/>
                    <a:pt x="4240215" y="2167467"/>
                  </a:cubicBezTo>
                  <a:lnTo>
                    <a:pt x="34511" y="2167467"/>
                  </a:lnTo>
                  <a:cubicBezTo>
                    <a:pt x="25358" y="2167467"/>
                    <a:pt x="16580" y="2163831"/>
                    <a:pt x="10108" y="2157359"/>
                  </a:cubicBezTo>
                  <a:cubicBezTo>
                    <a:pt x="3636" y="2150887"/>
                    <a:pt x="0" y="2142109"/>
                    <a:pt x="0" y="2132956"/>
                  </a:cubicBezTo>
                  <a:lnTo>
                    <a:pt x="0" y="34511"/>
                  </a:lnTo>
                  <a:cubicBezTo>
                    <a:pt x="0" y="25358"/>
                    <a:pt x="3636" y="16580"/>
                    <a:pt x="10108" y="10108"/>
                  </a:cubicBezTo>
                  <a:cubicBezTo>
                    <a:pt x="16580" y="3636"/>
                    <a:pt x="25358" y="0"/>
                    <a:pt x="34511" y="0"/>
                  </a:cubicBezTo>
                  <a:close/>
                </a:path>
              </a:pathLst>
            </a:custGeom>
            <a:solidFill>
              <a:srgbClr val="F3F6F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248741" y="5672661"/>
            <a:ext cx="6078519" cy="7481254"/>
            <a:chOff x="0" y="0"/>
            <a:chExt cx="8104692" cy="9975005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8104692" cy="9975005"/>
              <a:chOff x="0" y="0"/>
              <a:chExt cx="6604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6874E8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473486" y="582752"/>
              <a:ext cx="7157719" cy="8809501"/>
              <a:chOff x="0" y="0"/>
              <a:chExt cx="6604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6874E8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940916" y="1158050"/>
              <a:ext cx="6222860" cy="7658905"/>
              <a:chOff x="0" y="0"/>
              <a:chExt cx="6604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6874E8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</p:grpSp>
      <p:grpSp>
        <p:nvGrpSpPr>
          <p:cNvPr name="Group 16" id="16"/>
          <p:cNvGrpSpPr/>
          <p:nvPr/>
        </p:nvGrpSpPr>
        <p:grpSpPr>
          <a:xfrm rot="-10800000">
            <a:off x="-2349446" y="-3255996"/>
            <a:ext cx="6078519" cy="7481254"/>
            <a:chOff x="0" y="0"/>
            <a:chExt cx="8104692" cy="9975005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8104692" cy="9975005"/>
              <a:chOff x="0" y="0"/>
              <a:chExt cx="6604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9F1C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473486" y="582752"/>
              <a:ext cx="7157719" cy="8809501"/>
              <a:chOff x="0" y="0"/>
              <a:chExt cx="6604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9F1C"/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940916" y="1158050"/>
              <a:ext cx="6222860" cy="7658905"/>
              <a:chOff x="0" y="0"/>
              <a:chExt cx="6604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9F1C"/>
                </a:solidFill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</p:grpSp>
      <p:sp>
        <p:nvSpPr>
          <p:cNvPr name="TextBox 26" id="26"/>
          <p:cNvSpPr txBox="true"/>
          <p:nvPr/>
        </p:nvSpPr>
        <p:spPr>
          <a:xfrm rot="0">
            <a:off x="4485573" y="4457700"/>
            <a:ext cx="9319480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thank you!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2305800" y="6669105"/>
            <a:ext cx="2846547" cy="758613"/>
            <a:chOff x="0" y="0"/>
            <a:chExt cx="3795396" cy="1011484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1011484" cy="1011484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9F1C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1395207" y="0"/>
              <a:ext cx="1011484" cy="1011484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9F1C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2783912" y="0"/>
              <a:ext cx="1011484" cy="1011484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9F1C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</p:grpSp>
      <p:grpSp>
        <p:nvGrpSpPr>
          <p:cNvPr name="Group 37" id="37"/>
          <p:cNvGrpSpPr/>
          <p:nvPr/>
        </p:nvGrpSpPr>
        <p:grpSpPr>
          <a:xfrm rot="0">
            <a:off x="13073779" y="3232020"/>
            <a:ext cx="2846547" cy="758613"/>
            <a:chOff x="0" y="0"/>
            <a:chExt cx="3795396" cy="1011484"/>
          </a:xfrm>
        </p:grpSpPr>
        <p:grpSp>
          <p:nvGrpSpPr>
            <p:cNvPr name="Group 38" id="38"/>
            <p:cNvGrpSpPr/>
            <p:nvPr/>
          </p:nvGrpSpPr>
          <p:grpSpPr>
            <a:xfrm rot="0">
              <a:off x="0" y="0"/>
              <a:ext cx="1011484" cy="1011484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74E8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1395207" y="0"/>
              <a:ext cx="1011484" cy="1011484"/>
              <a:chOff x="0" y="0"/>
              <a:chExt cx="812800" cy="81280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74E8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2783912" y="0"/>
              <a:ext cx="1011484" cy="1011484"/>
              <a:chOff x="0" y="0"/>
              <a:chExt cx="812800" cy="8128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74E8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55239" y="750547"/>
            <a:ext cx="8115300" cy="8785906"/>
            <a:chOff x="0" y="0"/>
            <a:chExt cx="2137363" cy="23139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37363" cy="2313984"/>
            </a:xfrm>
            <a:custGeom>
              <a:avLst/>
              <a:gdLst/>
              <a:ahLst/>
              <a:cxnLst/>
              <a:rect r="r" b="b" t="t" l="l"/>
              <a:pathLst>
                <a:path h="2313984" w="2137363">
                  <a:moveTo>
                    <a:pt x="45792" y="0"/>
                  </a:moveTo>
                  <a:lnTo>
                    <a:pt x="2091571" y="0"/>
                  </a:lnTo>
                  <a:cubicBezTo>
                    <a:pt x="2103716" y="0"/>
                    <a:pt x="2115363" y="4824"/>
                    <a:pt x="2123951" y="13412"/>
                  </a:cubicBezTo>
                  <a:cubicBezTo>
                    <a:pt x="2132538" y="22000"/>
                    <a:pt x="2137363" y="33647"/>
                    <a:pt x="2137363" y="45792"/>
                  </a:cubicBezTo>
                  <a:lnTo>
                    <a:pt x="2137363" y="2268192"/>
                  </a:lnTo>
                  <a:cubicBezTo>
                    <a:pt x="2137363" y="2280337"/>
                    <a:pt x="2132538" y="2291984"/>
                    <a:pt x="2123951" y="2300572"/>
                  </a:cubicBezTo>
                  <a:cubicBezTo>
                    <a:pt x="2115363" y="2309159"/>
                    <a:pt x="2103716" y="2313984"/>
                    <a:pt x="2091571" y="2313984"/>
                  </a:cubicBezTo>
                  <a:lnTo>
                    <a:pt x="45792" y="2313984"/>
                  </a:lnTo>
                  <a:cubicBezTo>
                    <a:pt x="33647" y="2313984"/>
                    <a:pt x="22000" y="2309159"/>
                    <a:pt x="13412" y="2300572"/>
                  </a:cubicBezTo>
                  <a:cubicBezTo>
                    <a:pt x="4824" y="2291984"/>
                    <a:pt x="0" y="2280337"/>
                    <a:pt x="0" y="2268192"/>
                  </a:cubicBezTo>
                  <a:lnTo>
                    <a:pt x="0" y="45792"/>
                  </a:lnTo>
                  <a:cubicBezTo>
                    <a:pt x="0" y="33647"/>
                    <a:pt x="4824" y="22000"/>
                    <a:pt x="13412" y="13412"/>
                  </a:cubicBezTo>
                  <a:cubicBezTo>
                    <a:pt x="22000" y="4824"/>
                    <a:pt x="33647" y="0"/>
                    <a:pt x="45792" y="0"/>
                  </a:cubicBezTo>
                  <a:close/>
                </a:path>
              </a:pathLst>
            </a:custGeom>
            <a:solidFill>
              <a:srgbClr val="0B13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37363" cy="2352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B132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\\\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146204" y="1366458"/>
            <a:ext cx="408647" cy="40864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874E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709879" y="1366458"/>
            <a:ext cx="408647" cy="40864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874E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270926" y="1366458"/>
            <a:ext cx="408647" cy="40864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874E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144891" y="8752048"/>
            <a:ext cx="408647" cy="40864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F1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708565" y="8752048"/>
            <a:ext cx="408647" cy="40864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F1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4269613" y="8752048"/>
            <a:ext cx="408647" cy="408647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F1C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14325" y="750547"/>
            <a:ext cx="8115300" cy="8785906"/>
            <a:chOff x="0" y="0"/>
            <a:chExt cx="2137363" cy="231398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137363" cy="2313984"/>
            </a:xfrm>
            <a:custGeom>
              <a:avLst/>
              <a:gdLst/>
              <a:ahLst/>
              <a:cxnLst/>
              <a:rect r="r" b="b" t="t" l="l"/>
              <a:pathLst>
                <a:path h="2313984" w="2137363">
                  <a:moveTo>
                    <a:pt x="45792" y="0"/>
                  </a:moveTo>
                  <a:lnTo>
                    <a:pt x="2091571" y="0"/>
                  </a:lnTo>
                  <a:cubicBezTo>
                    <a:pt x="2103716" y="0"/>
                    <a:pt x="2115363" y="4824"/>
                    <a:pt x="2123951" y="13412"/>
                  </a:cubicBezTo>
                  <a:cubicBezTo>
                    <a:pt x="2132538" y="22000"/>
                    <a:pt x="2137363" y="33647"/>
                    <a:pt x="2137363" y="45792"/>
                  </a:cubicBezTo>
                  <a:lnTo>
                    <a:pt x="2137363" y="2268192"/>
                  </a:lnTo>
                  <a:cubicBezTo>
                    <a:pt x="2137363" y="2280337"/>
                    <a:pt x="2132538" y="2291984"/>
                    <a:pt x="2123951" y="2300572"/>
                  </a:cubicBezTo>
                  <a:cubicBezTo>
                    <a:pt x="2115363" y="2309159"/>
                    <a:pt x="2103716" y="2313984"/>
                    <a:pt x="2091571" y="2313984"/>
                  </a:cubicBezTo>
                  <a:lnTo>
                    <a:pt x="45792" y="2313984"/>
                  </a:lnTo>
                  <a:cubicBezTo>
                    <a:pt x="33647" y="2313984"/>
                    <a:pt x="22000" y="2309159"/>
                    <a:pt x="13412" y="2300572"/>
                  </a:cubicBezTo>
                  <a:cubicBezTo>
                    <a:pt x="4824" y="2291984"/>
                    <a:pt x="0" y="2280337"/>
                    <a:pt x="0" y="2268192"/>
                  </a:cubicBezTo>
                  <a:lnTo>
                    <a:pt x="0" y="45792"/>
                  </a:lnTo>
                  <a:cubicBezTo>
                    <a:pt x="0" y="33647"/>
                    <a:pt x="4824" y="22000"/>
                    <a:pt x="13412" y="13412"/>
                  </a:cubicBezTo>
                  <a:cubicBezTo>
                    <a:pt x="22000" y="4824"/>
                    <a:pt x="33647" y="0"/>
                    <a:pt x="45792" y="0"/>
                  </a:cubicBezTo>
                  <a:close/>
                </a:path>
              </a:pathLst>
            </a:custGeom>
            <a:solidFill>
              <a:srgbClr val="0B132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2137363" cy="2352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B132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\\\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3605290" y="1366458"/>
            <a:ext cx="408647" cy="408647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874E8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4168965" y="1366458"/>
            <a:ext cx="408647" cy="408647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874E8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4730012" y="1366458"/>
            <a:ext cx="408647" cy="408647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874E8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3603977" y="8752048"/>
            <a:ext cx="408647" cy="408647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F1C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4167651" y="8752048"/>
            <a:ext cx="408647" cy="408647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F1C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4728699" y="8752048"/>
            <a:ext cx="408647" cy="408647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F1C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44" id="44"/>
          <p:cNvSpPr/>
          <p:nvPr/>
        </p:nvSpPr>
        <p:spPr>
          <a:xfrm flipH="false" flipV="false" rot="0">
            <a:off x="10253976" y="2897387"/>
            <a:ext cx="7315200" cy="545315"/>
          </a:xfrm>
          <a:custGeom>
            <a:avLst/>
            <a:gdLst/>
            <a:ahLst/>
            <a:cxnLst/>
            <a:rect r="r" b="b" t="t" l="l"/>
            <a:pathLst>
              <a:path h="545315" w="7315200">
                <a:moveTo>
                  <a:pt x="0" y="0"/>
                </a:moveTo>
                <a:lnTo>
                  <a:pt x="7315200" y="0"/>
                </a:lnTo>
                <a:lnTo>
                  <a:pt x="7315200" y="545315"/>
                </a:lnTo>
                <a:lnTo>
                  <a:pt x="0" y="5453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713062" y="2697362"/>
            <a:ext cx="7315200" cy="1782249"/>
          </a:xfrm>
          <a:custGeom>
            <a:avLst/>
            <a:gdLst/>
            <a:ahLst/>
            <a:cxnLst/>
            <a:rect r="r" b="b" t="t" l="l"/>
            <a:pathLst>
              <a:path h="1782249" w="7315200">
                <a:moveTo>
                  <a:pt x="0" y="0"/>
                </a:moveTo>
                <a:lnTo>
                  <a:pt x="7315200" y="0"/>
                </a:lnTo>
                <a:lnTo>
                  <a:pt x="7315200" y="1782249"/>
                </a:lnTo>
                <a:lnTo>
                  <a:pt x="0" y="17822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0">
            <a:off x="10798897" y="1868686"/>
            <a:ext cx="6225357" cy="628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9"/>
              </a:lnSpc>
            </a:pPr>
            <a:r>
              <a:rPr lang="en-US" b="true" sz="3499" u="sng">
                <a:solidFill>
                  <a:srgbClr val="F3F6FA"/>
                </a:solidFill>
                <a:latin typeface="Roboto Bold"/>
                <a:ea typeface="Roboto Bold"/>
                <a:cs typeface="Roboto Bold"/>
                <a:sym typeface="Roboto Bold"/>
              </a:rPr>
              <a:t>"Full Redshift":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257983" y="1868686"/>
            <a:ext cx="6225357" cy="628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9"/>
              </a:lnSpc>
            </a:pPr>
            <a:r>
              <a:rPr lang="en-US" b="true" sz="3499" u="sng">
                <a:solidFill>
                  <a:srgbClr val="F3F6FA"/>
                </a:solidFill>
                <a:latin typeface="Roboto Bold"/>
                <a:ea typeface="Roboto Bold"/>
                <a:cs typeface="Roboto Bold"/>
                <a:sym typeface="Roboto Bold"/>
              </a:rPr>
              <a:t>Redshift: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0798897" y="3776077"/>
            <a:ext cx="6225357" cy="1186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b="true" sz="2100">
                <a:solidFill>
                  <a:srgbClr val="F3F6FA"/>
                </a:solidFill>
                <a:latin typeface="Roboto Bold"/>
                <a:ea typeface="Roboto Bold"/>
                <a:cs typeface="Roboto Bold"/>
                <a:sym typeface="Roboto Bold"/>
              </a:rPr>
              <a:t>Composed by Cosmological, Gravitational and Doppler redshifts</a:t>
            </a:r>
          </a:p>
          <a:p>
            <a:pPr algn="l"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b="true" sz="2100">
                <a:solidFill>
                  <a:srgbClr val="F3F6FA"/>
                </a:solidFill>
                <a:latin typeface="Roboto Bold"/>
                <a:ea typeface="Roboto Bold"/>
                <a:cs typeface="Roboto Bold"/>
                <a:sym typeface="Roboto Bold"/>
              </a:rPr>
              <a:t>Gravitational redshift treated as "noise"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260610" y="4896217"/>
            <a:ext cx="6225357" cy="1186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b="true" sz="2100">
                <a:solidFill>
                  <a:srgbClr val="F3F6FA"/>
                </a:solidFill>
                <a:latin typeface="Roboto Bold"/>
                <a:ea typeface="Roboto Bold"/>
                <a:cs typeface="Roboto Bold"/>
                <a:sym typeface="Roboto Bold"/>
              </a:rPr>
              <a:t>From Modern Cosmology by Scott Dodelson</a:t>
            </a:r>
          </a:p>
          <a:p>
            <a:pPr algn="l"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b="true" sz="2100">
                <a:solidFill>
                  <a:srgbClr val="F3F6FA"/>
                </a:solidFill>
                <a:latin typeface="Roboto Bold"/>
                <a:ea typeface="Roboto Bold"/>
                <a:cs typeface="Roboto Bold"/>
                <a:sym typeface="Roboto Bold"/>
              </a:rPr>
              <a:t>The redshift is related to the comoving distance of two points in the Universe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610677"/>
            <a:ext cx="16230600" cy="9065646"/>
            <a:chOff x="0" y="0"/>
            <a:chExt cx="4274726" cy="23876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387660"/>
            </a:xfrm>
            <a:custGeom>
              <a:avLst/>
              <a:gdLst/>
              <a:ahLst/>
              <a:cxnLst/>
              <a:rect r="r" b="b" t="t" l="l"/>
              <a:pathLst>
                <a:path h="2387660" w="4274726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364764"/>
                  </a:lnTo>
                  <a:cubicBezTo>
                    <a:pt x="4274726" y="2370836"/>
                    <a:pt x="4272314" y="2376660"/>
                    <a:pt x="4268020" y="2380954"/>
                  </a:cubicBezTo>
                  <a:cubicBezTo>
                    <a:pt x="4263726" y="2385248"/>
                    <a:pt x="4257903" y="2387660"/>
                    <a:pt x="4251830" y="2387660"/>
                  </a:cubicBezTo>
                  <a:lnTo>
                    <a:pt x="22896" y="2387660"/>
                  </a:lnTo>
                  <a:cubicBezTo>
                    <a:pt x="16823" y="2387660"/>
                    <a:pt x="11000" y="2385248"/>
                    <a:pt x="6706" y="2380954"/>
                  </a:cubicBezTo>
                  <a:cubicBezTo>
                    <a:pt x="2412" y="2376660"/>
                    <a:pt x="0" y="2370836"/>
                    <a:pt x="0" y="2364764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0B13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4257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493929" y="1028700"/>
            <a:ext cx="408647" cy="40864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874E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054976" y="1028700"/>
            <a:ext cx="408647" cy="40864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874E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616024" y="1028700"/>
            <a:ext cx="408647" cy="40864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874E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62015" y="8849653"/>
            <a:ext cx="408647" cy="40864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F1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25690" y="8849653"/>
            <a:ext cx="408647" cy="40864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F1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86737" y="8849653"/>
            <a:ext cx="408647" cy="408647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F1C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-1004956">
            <a:off x="3104086" y="1587034"/>
            <a:ext cx="12081141" cy="7248684"/>
            <a:chOff x="0" y="0"/>
            <a:chExt cx="6350000" cy="3810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1905000"/>
                  </a:moveTo>
                  <a:lnTo>
                    <a:pt x="0" y="1905000"/>
                  </a:ln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lnTo>
                    <a:pt x="6350000" y="1905000"/>
                  </a:ln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blipFill>
              <a:blip r:embed="rId2"/>
              <a:stretch>
                <a:fillRect l="-3333" t="0" r="-3333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610677"/>
            <a:ext cx="16230600" cy="9065646"/>
            <a:chOff x="0" y="0"/>
            <a:chExt cx="4274726" cy="23876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387660"/>
            </a:xfrm>
            <a:custGeom>
              <a:avLst/>
              <a:gdLst/>
              <a:ahLst/>
              <a:cxnLst/>
              <a:rect r="r" b="b" t="t" l="l"/>
              <a:pathLst>
                <a:path h="2387660" w="4274726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364764"/>
                  </a:lnTo>
                  <a:cubicBezTo>
                    <a:pt x="4274726" y="2370836"/>
                    <a:pt x="4272314" y="2376660"/>
                    <a:pt x="4268020" y="2380954"/>
                  </a:cubicBezTo>
                  <a:cubicBezTo>
                    <a:pt x="4263726" y="2385248"/>
                    <a:pt x="4257903" y="2387660"/>
                    <a:pt x="4251830" y="2387660"/>
                  </a:cubicBezTo>
                  <a:lnTo>
                    <a:pt x="22896" y="2387660"/>
                  </a:lnTo>
                  <a:cubicBezTo>
                    <a:pt x="16823" y="2387660"/>
                    <a:pt x="11000" y="2385248"/>
                    <a:pt x="6706" y="2380954"/>
                  </a:cubicBezTo>
                  <a:cubicBezTo>
                    <a:pt x="2412" y="2376660"/>
                    <a:pt x="0" y="2370836"/>
                    <a:pt x="0" y="2364764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0B13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4257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493929" y="1028700"/>
            <a:ext cx="408647" cy="40864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874E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054976" y="1028700"/>
            <a:ext cx="408647" cy="40864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874E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616024" y="1028700"/>
            <a:ext cx="408647" cy="40864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874E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62015" y="8849653"/>
            <a:ext cx="408647" cy="40864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F1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25690" y="8849653"/>
            <a:ext cx="408647" cy="40864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F1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86737" y="8849653"/>
            <a:ext cx="408647" cy="408647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F1C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-1004956">
            <a:off x="3104086" y="1587034"/>
            <a:ext cx="12081141" cy="7248684"/>
            <a:chOff x="0" y="0"/>
            <a:chExt cx="6350000" cy="3810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1905000"/>
                  </a:moveTo>
                  <a:lnTo>
                    <a:pt x="0" y="1905000"/>
                  </a:ln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lnTo>
                    <a:pt x="6350000" y="1905000"/>
                  </a:ln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blipFill>
              <a:blip r:embed="rId2"/>
              <a:stretch>
                <a:fillRect l="-3333" t="0" r="-3333" b="0"/>
              </a:stretch>
            </a:blipFill>
          </p:spPr>
        </p:sp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265690" y="2612388"/>
            <a:ext cx="2589643" cy="1430778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091395" y="5173276"/>
            <a:ext cx="2457730" cy="135789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610677"/>
            <a:ext cx="16230600" cy="9065646"/>
            <a:chOff x="0" y="0"/>
            <a:chExt cx="4274726" cy="23876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387660"/>
            </a:xfrm>
            <a:custGeom>
              <a:avLst/>
              <a:gdLst/>
              <a:ahLst/>
              <a:cxnLst/>
              <a:rect r="r" b="b" t="t" l="l"/>
              <a:pathLst>
                <a:path h="2387660" w="4274726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364764"/>
                  </a:lnTo>
                  <a:cubicBezTo>
                    <a:pt x="4274726" y="2370836"/>
                    <a:pt x="4272314" y="2376660"/>
                    <a:pt x="4268020" y="2380954"/>
                  </a:cubicBezTo>
                  <a:cubicBezTo>
                    <a:pt x="4263726" y="2385248"/>
                    <a:pt x="4257903" y="2387660"/>
                    <a:pt x="4251830" y="2387660"/>
                  </a:cubicBezTo>
                  <a:lnTo>
                    <a:pt x="22896" y="2387660"/>
                  </a:lnTo>
                  <a:cubicBezTo>
                    <a:pt x="16823" y="2387660"/>
                    <a:pt x="11000" y="2385248"/>
                    <a:pt x="6706" y="2380954"/>
                  </a:cubicBezTo>
                  <a:cubicBezTo>
                    <a:pt x="2412" y="2376660"/>
                    <a:pt x="0" y="2370836"/>
                    <a:pt x="0" y="2364764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0B13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4257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493929" y="1028700"/>
            <a:ext cx="408647" cy="40864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874E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054976" y="1028700"/>
            <a:ext cx="408647" cy="40864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874E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616024" y="1028700"/>
            <a:ext cx="408647" cy="40864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874E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62015" y="8849653"/>
            <a:ext cx="408647" cy="40864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F1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25690" y="8849653"/>
            <a:ext cx="408647" cy="40864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F1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86737" y="8849653"/>
            <a:ext cx="408647" cy="408647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F1C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-1004956">
            <a:off x="3104086" y="1587034"/>
            <a:ext cx="12081141" cy="7248684"/>
            <a:chOff x="0" y="0"/>
            <a:chExt cx="6350000" cy="3810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1905000"/>
                  </a:moveTo>
                  <a:lnTo>
                    <a:pt x="0" y="1905000"/>
                  </a:ln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lnTo>
                    <a:pt x="6350000" y="1905000"/>
                  </a:ln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blipFill>
              <a:blip r:embed="rId2"/>
              <a:stretch>
                <a:fillRect l="-3333" t="0" r="-3333" b="0"/>
              </a:stretch>
            </a:blipFill>
          </p:spPr>
        </p:sp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265690" y="2612388"/>
            <a:ext cx="2589643" cy="1430778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091395" y="5173276"/>
            <a:ext cx="2457730" cy="1357896"/>
          </a:xfrm>
          <a:prstGeom prst="rect">
            <a:avLst/>
          </a:prstGeom>
        </p:spPr>
      </p:pic>
      <p:sp>
        <p:nvSpPr>
          <p:cNvPr name="AutoShape 27" id="27"/>
          <p:cNvSpPr/>
          <p:nvPr/>
        </p:nvSpPr>
        <p:spPr>
          <a:xfrm flipV="true">
            <a:off x="8351042" y="3256606"/>
            <a:ext cx="4237682" cy="2551563"/>
          </a:xfrm>
          <a:prstGeom prst="line">
            <a:avLst/>
          </a:prstGeom>
          <a:ln cap="flat" w="38100">
            <a:solidFill>
              <a:srgbClr val="0B132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28" id="28"/>
          <p:cNvSpPr/>
          <p:nvPr/>
        </p:nvSpPr>
        <p:spPr>
          <a:xfrm flipH="false" flipV="false" rot="-1888213">
            <a:off x="9603459" y="3466568"/>
            <a:ext cx="1155802" cy="1050729"/>
          </a:xfrm>
          <a:custGeom>
            <a:avLst/>
            <a:gdLst/>
            <a:ahLst/>
            <a:cxnLst/>
            <a:rect r="r" b="b" t="t" l="l"/>
            <a:pathLst>
              <a:path h="1050729" w="1155802">
                <a:moveTo>
                  <a:pt x="0" y="0"/>
                </a:moveTo>
                <a:lnTo>
                  <a:pt x="1155802" y="0"/>
                </a:lnTo>
                <a:lnTo>
                  <a:pt x="1155802" y="1050729"/>
                </a:lnTo>
                <a:lnTo>
                  <a:pt x="0" y="1050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610677"/>
            <a:ext cx="16230600" cy="9065646"/>
            <a:chOff x="0" y="0"/>
            <a:chExt cx="4274726" cy="23876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387660"/>
            </a:xfrm>
            <a:custGeom>
              <a:avLst/>
              <a:gdLst/>
              <a:ahLst/>
              <a:cxnLst/>
              <a:rect r="r" b="b" t="t" l="l"/>
              <a:pathLst>
                <a:path h="2387660" w="4274726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364764"/>
                  </a:lnTo>
                  <a:cubicBezTo>
                    <a:pt x="4274726" y="2370836"/>
                    <a:pt x="4272314" y="2376660"/>
                    <a:pt x="4268020" y="2380954"/>
                  </a:cubicBezTo>
                  <a:cubicBezTo>
                    <a:pt x="4263726" y="2385248"/>
                    <a:pt x="4257903" y="2387660"/>
                    <a:pt x="4251830" y="2387660"/>
                  </a:cubicBezTo>
                  <a:lnTo>
                    <a:pt x="22896" y="2387660"/>
                  </a:lnTo>
                  <a:cubicBezTo>
                    <a:pt x="16823" y="2387660"/>
                    <a:pt x="11000" y="2385248"/>
                    <a:pt x="6706" y="2380954"/>
                  </a:cubicBezTo>
                  <a:cubicBezTo>
                    <a:pt x="2412" y="2376660"/>
                    <a:pt x="0" y="2370836"/>
                    <a:pt x="0" y="2364764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0B13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4257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493929" y="1028700"/>
            <a:ext cx="408647" cy="40864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874E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054976" y="1028700"/>
            <a:ext cx="408647" cy="40864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874E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616024" y="1028700"/>
            <a:ext cx="408647" cy="40864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874E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62015" y="8849653"/>
            <a:ext cx="408647" cy="40864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F1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25690" y="8849653"/>
            <a:ext cx="408647" cy="40864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F1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86737" y="8849653"/>
            <a:ext cx="408647" cy="408647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F1C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-1004956">
            <a:off x="3104086" y="1587034"/>
            <a:ext cx="12081141" cy="7248684"/>
            <a:chOff x="0" y="0"/>
            <a:chExt cx="6350000" cy="3810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1905000"/>
                  </a:moveTo>
                  <a:lnTo>
                    <a:pt x="0" y="1905000"/>
                  </a:ln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lnTo>
                    <a:pt x="6350000" y="1905000"/>
                  </a:ln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blipFill>
              <a:blip r:embed="rId2"/>
              <a:stretch>
                <a:fillRect l="-3333" t="0" r="-3333" b="0"/>
              </a:stretch>
            </a:blipFill>
          </p:spPr>
        </p:sp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265690" y="2612388"/>
            <a:ext cx="2589643" cy="1430778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091395" y="5173276"/>
            <a:ext cx="2457730" cy="1357896"/>
          </a:xfrm>
          <a:prstGeom prst="rect">
            <a:avLst/>
          </a:prstGeom>
        </p:spPr>
      </p:pic>
      <p:sp>
        <p:nvSpPr>
          <p:cNvPr name="AutoShape 27" id="27"/>
          <p:cNvSpPr/>
          <p:nvPr/>
        </p:nvSpPr>
        <p:spPr>
          <a:xfrm flipV="true">
            <a:off x="8351042" y="3256606"/>
            <a:ext cx="4237682" cy="2551563"/>
          </a:xfrm>
          <a:prstGeom prst="line">
            <a:avLst/>
          </a:prstGeom>
          <a:ln cap="flat" w="38100">
            <a:solidFill>
              <a:srgbClr val="0B132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28" id="28"/>
          <p:cNvSpPr/>
          <p:nvPr/>
        </p:nvSpPr>
        <p:spPr>
          <a:xfrm flipH="false" flipV="false" rot="-1888213">
            <a:off x="9603459" y="3466568"/>
            <a:ext cx="1155802" cy="1050729"/>
          </a:xfrm>
          <a:custGeom>
            <a:avLst/>
            <a:gdLst/>
            <a:ahLst/>
            <a:cxnLst/>
            <a:rect r="r" b="b" t="t" l="l"/>
            <a:pathLst>
              <a:path h="1050729" w="1155802">
                <a:moveTo>
                  <a:pt x="0" y="0"/>
                </a:moveTo>
                <a:lnTo>
                  <a:pt x="1155802" y="0"/>
                </a:lnTo>
                <a:lnTo>
                  <a:pt x="1155802" y="1050729"/>
                </a:lnTo>
                <a:lnTo>
                  <a:pt x="0" y="1050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9587376" y="8517143"/>
            <a:ext cx="7315200" cy="665018"/>
          </a:xfrm>
          <a:custGeom>
            <a:avLst/>
            <a:gdLst/>
            <a:ahLst/>
            <a:cxnLst/>
            <a:rect r="r" b="b" t="t" l="l"/>
            <a:pathLst>
              <a:path h="665018" w="7315200">
                <a:moveTo>
                  <a:pt x="0" y="0"/>
                </a:moveTo>
                <a:lnTo>
                  <a:pt x="7315200" y="0"/>
                </a:lnTo>
                <a:lnTo>
                  <a:pt x="7315200" y="665019"/>
                </a:lnTo>
                <a:lnTo>
                  <a:pt x="0" y="6650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834208"/>
            <a:ext cx="8115300" cy="8785906"/>
            <a:chOff x="0" y="0"/>
            <a:chExt cx="2137363" cy="23139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37363" cy="2313984"/>
            </a:xfrm>
            <a:custGeom>
              <a:avLst/>
              <a:gdLst/>
              <a:ahLst/>
              <a:cxnLst/>
              <a:rect r="r" b="b" t="t" l="l"/>
              <a:pathLst>
                <a:path h="2313984" w="2137363">
                  <a:moveTo>
                    <a:pt x="45792" y="0"/>
                  </a:moveTo>
                  <a:lnTo>
                    <a:pt x="2091571" y="0"/>
                  </a:lnTo>
                  <a:cubicBezTo>
                    <a:pt x="2103716" y="0"/>
                    <a:pt x="2115363" y="4824"/>
                    <a:pt x="2123951" y="13412"/>
                  </a:cubicBezTo>
                  <a:cubicBezTo>
                    <a:pt x="2132538" y="22000"/>
                    <a:pt x="2137363" y="33647"/>
                    <a:pt x="2137363" y="45792"/>
                  </a:cubicBezTo>
                  <a:lnTo>
                    <a:pt x="2137363" y="2268192"/>
                  </a:lnTo>
                  <a:cubicBezTo>
                    <a:pt x="2137363" y="2280337"/>
                    <a:pt x="2132538" y="2291984"/>
                    <a:pt x="2123951" y="2300572"/>
                  </a:cubicBezTo>
                  <a:cubicBezTo>
                    <a:pt x="2115363" y="2309159"/>
                    <a:pt x="2103716" y="2313984"/>
                    <a:pt x="2091571" y="2313984"/>
                  </a:cubicBezTo>
                  <a:lnTo>
                    <a:pt x="45792" y="2313984"/>
                  </a:lnTo>
                  <a:cubicBezTo>
                    <a:pt x="33647" y="2313984"/>
                    <a:pt x="22000" y="2309159"/>
                    <a:pt x="13412" y="2300572"/>
                  </a:cubicBezTo>
                  <a:cubicBezTo>
                    <a:pt x="4824" y="2291984"/>
                    <a:pt x="0" y="2280337"/>
                    <a:pt x="0" y="2268192"/>
                  </a:cubicBezTo>
                  <a:lnTo>
                    <a:pt x="0" y="45792"/>
                  </a:lnTo>
                  <a:cubicBezTo>
                    <a:pt x="0" y="33647"/>
                    <a:pt x="4824" y="22000"/>
                    <a:pt x="13412" y="13412"/>
                  </a:cubicBezTo>
                  <a:cubicBezTo>
                    <a:pt x="22000" y="4824"/>
                    <a:pt x="33647" y="0"/>
                    <a:pt x="45792" y="0"/>
                  </a:cubicBezTo>
                  <a:close/>
                </a:path>
              </a:pathLst>
            </a:custGeom>
            <a:solidFill>
              <a:srgbClr val="0B13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37363" cy="2352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492615" y="1280385"/>
            <a:ext cx="408647" cy="40864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874E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056290" y="1280385"/>
            <a:ext cx="408647" cy="40864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874E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617337" y="1280385"/>
            <a:ext cx="408647" cy="40864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874E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377315" y="8752048"/>
            <a:ext cx="408647" cy="40864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F1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940990" y="8752048"/>
            <a:ext cx="408647" cy="40864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F1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502037" y="8752048"/>
            <a:ext cx="408647" cy="408647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F1C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612953" y="8266526"/>
            <a:ext cx="3424060" cy="1087956"/>
            <a:chOff x="0" y="0"/>
            <a:chExt cx="901810" cy="28654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01810" cy="286540"/>
            </a:xfrm>
            <a:custGeom>
              <a:avLst/>
              <a:gdLst/>
              <a:ahLst/>
              <a:cxnLst/>
              <a:rect r="r" b="b" t="t" l="l"/>
              <a:pathLst>
                <a:path h="286540" w="901810">
                  <a:moveTo>
                    <a:pt x="108530" y="0"/>
                  </a:moveTo>
                  <a:lnTo>
                    <a:pt x="793281" y="0"/>
                  </a:lnTo>
                  <a:cubicBezTo>
                    <a:pt x="853220" y="0"/>
                    <a:pt x="901810" y="48590"/>
                    <a:pt x="901810" y="108530"/>
                  </a:cubicBezTo>
                  <a:lnTo>
                    <a:pt x="901810" y="178010"/>
                  </a:lnTo>
                  <a:cubicBezTo>
                    <a:pt x="901810" y="237949"/>
                    <a:pt x="853220" y="286540"/>
                    <a:pt x="793281" y="286540"/>
                  </a:cubicBezTo>
                  <a:lnTo>
                    <a:pt x="108530" y="286540"/>
                  </a:lnTo>
                  <a:cubicBezTo>
                    <a:pt x="79746" y="286540"/>
                    <a:pt x="52141" y="275106"/>
                    <a:pt x="31788" y="254752"/>
                  </a:cubicBezTo>
                  <a:cubicBezTo>
                    <a:pt x="11434" y="234399"/>
                    <a:pt x="0" y="206794"/>
                    <a:pt x="0" y="178010"/>
                  </a:cubicBezTo>
                  <a:lnTo>
                    <a:pt x="0" y="108530"/>
                  </a:lnTo>
                  <a:cubicBezTo>
                    <a:pt x="0" y="79746"/>
                    <a:pt x="11434" y="52141"/>
                    <a:pt x="31788" y="31788"/>
                  </a:cubicBezTo>
                  <a:cubicBezTo>
                    <a:pt x="52141" y="11434"/>
                    <a:pt x="79746" y="0"/>
                    <a:pt x="108530" y="0"/>
                  </a:cubicBezTo>
                  <a:close/>
                </a:path>
              </a:pathLst>
            </a:custGeom>
            <a:solidFill>
              <a:srgbClr val="0B132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901810" cy="324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612953" y="1476496"/>
            <a:ext cx="7411938" cy="7334008"/>
          </a:xfrm>
          <a:custGeom>
            <a:avLst/>
            <a:gdLst/>
            <a:ahLst/>
            <a:cxnLst/>
            <a:rect r="r" b="b" t="t" l="l"/>
            <a:pathLst>
              <a:path h="7334008" w="7411938">
                <a:moveTo>
                  <a:pt x="0" y="0"/>
                </a:moveTo>
                <a:lnTo>
                  <a:pt x="7411937" y="0"/>
                </a:lnTo>
                <a:lnTo>
                  <a:pt x="7411937" y="7334008"/>
                </a:lnTo>
                <a:lnTo>
                  <a:pt x="0" y="73340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9706361" y="2829631"/>
            <a:ext cx="4225022" cy="537730"/>
          </a:xfrm>
          <a:custGeom>
            <a:avLst/>
            <a:gdLst/>
            <a:ahLst/>
            <a:cxnLst/>
            <a:rect r="r" b="b" t="t" l="l"/>
            <a:pathLst>
              <a:path h="537730" w="4225022">
                <a:moveTo>
                  <a:pt x="0" y="0"/>
                </a:moveTo>
                <a:lnTo>
                  <a:pt x="4225022" y="0"/>
                </a:lnTo>
                <a:lnTo>
                  <a:pt x="4225022" y="537730"/>
                </a:lnTo>
                <a:lnTo>
                  <a:pt x="0" y="5377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9706361" y="3548336"/>
            <a:ext cx="3399443" cy="537730"/>
          </a:xfrm>
          <a:custGeom>
            <a:avLst/>
            <a:gdLst/>
            <a:ahLst/>
            <a:cxnLst/>
            <a:rect r="r" b="b" t="t" l="l"/>
            <a:pathLst>
              <a:path h="537730" w="3399443">
                <a:moveTo>
                  <a:pt x="0" y="0"/>
                </a:moveTo>
                <a:lnTo>
                  <a:pt x="3399443" y="0"/>
                </a:lnTo>
                <a:lnTo>
                  <a:pt x="3399443" y="537730"/>
                </a:lnTo>
                <a:lnTo>
                  <a:pt x="0" y="5377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9706361" y="5735796"/>
            <a:ext cx="5628881" cy="521951"/>
          </a:xfrm>
          <a:custGeom>
            <a:avLst/>
            <a:gdLst/>
            <a:ahLst/>
            <a:cxnLst/>
            <a:rect r="r" b="b" t="t" l="l"/>
            <a:pathLst>
              <a:path h="521951" w="5628881">
                <a:moveTo>
                  <a:pt x="0" y="0"/>
                </a:moveTo>
                <a:lnTo>
                  <a:pt x="5628880" y="0"/>
                </a:lnTo>
                <a:lnTo>
                  <a:pt x="5628880" y="521951"/>
                </a:lnTo>
                <a:lnTo>
                  <a:pt x="0" y="5219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9704294" y="2232031"/>
            <a:ext cx="6225357" cy="45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u="sng" b="true">
                <a:solidFill>
                  <a:srgbClr val="F3F6FA"/>
                </a:solidFill>
                <a:latin typeface="Roboto Bold"/>
                <a:ea typeface="Roboto Bold"/>
                <a:cs typeface="Roboto Bold"/>
                <a:sym typeface="Roboto Bold"/>
              </a:rPr>
              <a:t>Calcino &amp; Davis (2017):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704294" y="4200366"/>
            <a:ext cx="6225357" cy="786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50"/>
              </a:lnSpc>
            </a:pPr>
            <a:r>
              <a:rPr lang="en-US" b="true" sz="2100">
                <a:solidFill>
                  <a:srgbClr val="F3F6FA"/>
                </a:solidFill>
                <a:latin typeface="Roboto Bold"/>
                <a:ea typeface="Roboto Bold"/>
                <a:cs typeface="Roboto Bold"/>
                <a:sym typeface="Roboto Bold"/>
              </a:rPr>
              <a:t>The found gravitational redshift brings the density matter parameter into agreement with the CMB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704294" y="5141436"/>
            <a:ext cx="6225357" cy="45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u="sng" b="true">
                <a:solidFill>
                  <a:srgbClr val="F3F6FA"/>
                </a:solidFill>
                <a:latin typeface="Roboto Bold"/>
                <a:ea typeface="Roboto Bold"/>
                <a:cs typeface="Roboto Bold"/>
                <a:sym typeface="Roboto Bold"/>
              </a:rPr>
              <a:t>Chandrasekhar mass limit: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706361" y="6257747"/>
            <a:ext cx="6225357" cy="45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u="sng" b="true">
                <a:solidFill>
                  <a:srgbClr val="F3F6FA"/>
                </a:solidFill>
                <a:latin typeface="Roboto Bold"/>
                <a:ea typeface="Roboto Bold"/>
                <a:cs typeface="Roboto Bold"/>
                <a:sym typeface="Roboto Bold"/>
              </a:rPr>
              <a:t>This paper: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706361" y="6880682"/>
            <a:ext cx="6225357" cy="786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50"/>
              </a:lnSpc>
            </a:pPr>
            <a:r>
              <a:rPr lang="en-US" b="true" sz="2100">
                <a:solidFill>
                  <a:srgbClr val="F3F6FA"/>
                </a:solidFill>
                <a:latin typeface="Roboto Bold"/>
                <a:ea typeface="Roboto Bold"/>
                <a:cs typeface="Roboto Bold"/>
                <a:sym typeface="Roboto Bold"/>
              </a:rPr>
              <a:t>Shows a signature of supermassive black holes (SMBH) gravitational reshift in galaxy lines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96365" y="8910506"/>
            <a:ext cx="2657237" cy="250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 u="sng">
                <a:solidFill>
                  <a:srgbClr val="F3F6FA"/>
                </a:solidFill>
                <a:latin typeface="Roboto"/>
                <a:ea typeface="Roboto"/>
                <a:cs typeface="Roboto"/>
                <a:sym typeface="Roboto"/>
                <a:hlinkClick r:id="rId9" tooltip="https://arxiv.org/abs/1610.07695"/>
              </a:rPr>
              <a:t>https://arxiv.org/abs/1610.07695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3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0B13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233490" y="5979520"/>
            <a:ext cx="6999655" cy="8614961"/>
            <a:chOff x="0" y="0"/>
            <a:chExt cx="9332874" cy="11486614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6874E8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6874E8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6874E8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-10800000">
            <a:off x="13557529" y="-3278780"/>
            <a:ext cx="6999655" cy="8614961"/>
            <a:chOff x="0" y="0"/>
            <a:chExt cx="9332874" cy="11486614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6874E8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6874E8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6874E8"/>
                </a:solidFill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  <p:sp>
        <p:nvSpPr>
          <p:cNvPr name="AutoShape 25" id="25"/>
          <p:cNvSpPr/>
          <p:nvPr/>
        </p:nvSpPr>
        <p:spPr>
          <a:xfrm rot="0">
            <a:off x="4638177" y="2245984"/>
            <a:ext cx="9799801" cy="0"/>
          </a:xfrm>
          <a:prstGeom prst="line">
            <a:avLst/>
          </a:prstGeom>
          <a:ln cap="flat" w="38100">
            <a:solidFill>
              <a:srgbClr val="F3F6F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6" id="26"/>
          <p:cNvGrpSpPr/>
          <p:nvPr/>
        </p:nvGrpSpPr>
        <p:grpSpPr>
          <a:xfrm rot="0">
            <a:off x="15225098" y="2079760"/>
            <a:ext cx="408647" cy="408647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874E8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5788772" y="2079760"/>
            <a:ext cx="408647" cy="408647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874E8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6349819" y="2079760"/>
            <a:ext cx="408647" cy="408647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874E8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494568" y="762000"/>
            <a:ext cx="2657208" cy="2368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99"/>
              </a:lnSpc>
              <a:spcBef>
                <a:spcPct val="0"/>
              </a:spcBef>
            </a:pPr>
            <a:r>
              <a:rPr lang="en-US" sz="13856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02.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766165" y="6339786"/>
            <a:ext cx="12992302" cy="255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080"/>
              </a:lnSpc>
            </a:pPr>
            <a:r>
              <a:rPr lang="en-US" sz="8400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Gravitational Redshifts of AGN and Quasars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DAFicAtqVGU</dc:identifier>
  <dcterms:modified xsi:type="dcterms:W3CDTF">2011-08-01T06:04:30Z</dcterms:modified>
  <cp:revision>1</cp:revision>
  <dc:title>Active galactic nuclei, gravitational redshifts, and cosmological tensions</dc:title>
</cp:coreProperties>
</file>